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1931"/>
    <a:srgbClr val="F1B300"/>
    <a:srgbClr val="390C62"/>
    <a:srgbClr val="0070C0"/>
    <a:srgbClr val="002649"/>
    <a:srgbClr val="919191"/>
    <a:srgbClr val="FF8201"/>
    <a:srgbClr val="CDA400"/>
    <a:srgbClr val="FE8804"/>
    <a:srgbClr val="3C7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22" autoAdjust="0"/>
    <p:restoredTop sz="76312" autoAdjust="0"/>
  </p:normalViewPr>
  <p:slideViewPr>
    <p:cSldViewPr snapToGrid="0">
      <p:cViewPr varScale="1">
        <p:scale>
          <a:sx n="127" d="100"/>
          <a:sy n="127" d="100"/>
        </p:scale>
        <p:origin x="26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840" y="90"/>
      </p:cViewPr>
      <p:guideLst>
        <p:guide orient="horz" pos="2909"/>
        <p:guide pos="2189"/>
      </p:guideLst>
    </p:cSldViewPr>
  </p:notesViewPr>
  <p:gridSpacing cx="76200" cy="76200"/>
</p:viewPr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33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34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35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36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37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8.xlsx"/><Relationship Id="rId1" Type="http://schemas.openxmlformats.org/officeDocument/2006/relationships/themeOverride" Target="../theme/themeOverride38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9.xlsx"/><Relationship Id="rId1" Type="http://schemas.openxmlformats.org/officeDocument/2006/relationships/themeOverride" Target="../theme/themeOverride39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0.xlsx"/><Relationship Id="rId1" Type="http://schemas.openxmlformats.org/officeDocument/2006/relationships/themeOverride" Target="../theme/themeOverride40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.xlsx"/><Relationship Id="rId1" Type="http://schemas.openxmlformats.org/officeDocument/2006/relationships/themeOverride" Target="../theme/themeOverride41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2.xlsx"/><Relationship Id="rId1" Type="http://schemas.openxmlformats.org/officeDocument/2006/relationships/themeOverride" Target="../theme/themeOverride42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3.xlsx"/><Relationship Id="rId1" Type="http://schemas.openxmlformats.org/officeDocument/2006/relationships/themeOverride" Target="../theme/themeOverride43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4.xlsx"/><Relationship Id="rId1" Type="http://schemas.openxmlformats.org/officeDocument/2006/relationships/themeOverride" Target="../theme/themeOverride44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5.xlsx"/><Relationship Id="rId1" Type="http://schemas.openxmlformats.org/officeDocument/2006/relationships/themeOverride" Target="../theme/themeOverride45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6.xlsx"/><Relationship Id="rId1" Type="http://schemas.openxmlformats.org/officeDocument/2006/relationships/themeOverride" Target="../theme/themeOverride46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7.xlsx"/><Relationship Id="rId1" Type="http://schemas.openxmlformats.org/officeDocument/2006/relationships/themeOverride" Target="../theme/themeOverride47.xm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8.xlsx"/><Relationship Id="rId1" Type="http://schemas.openxmlformats.org/officeDocument/2006/relationships/themeOverride" Target="../theme/themeOverride48.xm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9.xlsx"/><Relationship Id="rId1" Type="http://schemas.openxmlformats.org/officeDocument/2006/relationships/themeOverride" Target="../theme/themeOverride49.xml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0.xlsx"/><Relationship Id="rId1" Type="http://schemas.openxmlformats.org/officeDocument/2006/relationships/themeOverride" Target="../theme/themeOverride50.xml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1.xlsx"/><Relationship Id="rId1" Type="http://schemas.openxmlformats.org/officeDocument/2006/relationships/themeOverride" Target="../theme/themeOverride51.xml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2.xlsx"/><Relationship Id="rId1" Type="http://schemas.openxmlformats.org/officeDocument/2006/relationships/themeOverride" Target="../theme/themeOverride52.xml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3.xlsx"/><Relationship Id="rId1" Type="http://schemas.openxmlformats.org/officeDocument/2006/relationships/themeOverride" Target="../theme/themeOverride53.xml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4.xlsx"/><Relationship Id="rId1" Type="http://schemas.openxmlformats.org/officeDocument/2006/relationships/themeOverride" Target="../theme/themeOverride54.xml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5.xlsx"/><Relationship Id="rId1" Type="http://schemas.openxmlformats.org/officeDocument/2006/relationships/themeOverride" Target="../theme/themeOverride55.xml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6.xlsx"/><Relationship Id="rId1" Type="http://schemas.openxmlformats.org/officeDocument/2006/relationships/themeOverride" Target="../theme/themeOverride56.xml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7.xlsx"/><Relationship Id="rId1" Type="http://schemas.openxmlformats.org/officeDocument/2006/relationships/themeOverride" Target="../theme/themeOverride57.xml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8.xlsx"/><Relationship Id="rId1" Type="http://schemas.openxmlformats.org/officeDocument/2006/relationships/themeOverride" Target="../theme/themeOverride58.xml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9.xlsx"/><Relationship Id="rId1" Type="http://schemas.openxmlformats.org/officeDocument/2006/relationships/themeOverride" Target="../theme/themeOverride59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oleObject" Target="file:///\\PEG-CENTRAL\Employee\AAS\Alumni%20Attitude%20Study%20(2017)\2017%20AAS%20Workfiles\Kutztown%20University\Pre-Analysis\Box%20Plot\Gaps.xlsm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0.xlsx"/><Relationship Id="rId1" Type="http://schemas.openxmlformats.org/officeDocument/2006/relationships/themeOverride" Target="../theme/themeOverride60.xml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1.xlsx"/><Relationship Id="rId1" Type="http://schemas.openxmlformats.org/officeDocument/2006/relationships/themeOverride" Target="../theme/themeOverride61.xml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2.xlsx"/><Relationship Id="rId1" Type="http://schemas.openxmlformats.org/officeDocument/2006/relationships/themeOverride" Target="../theme/themeOverride62.xml"/></Relationships>
</file>

<file path=ppt/charts/_rels/chart6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3.xlsx"/><Relationship Id="rId1" Type="http://schemas.openxmlformats.org/officeDocument/2006/relationships/themeOverride" Target="../theme/themeOverride63.xml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4.xlsx"/><Relationship Id="rId1" Type="http://schemas.openxmlformats.org/officeDocument/2006/relationships/themeOverride" Target="../theme/themeOverride64.xml"/></Relationships>
</file>

<file path=ppt/charts/_rels/chart6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5.xlsx"/><Relationship Id="rId1" Type="http://schemas.openxmlformats.org/officeDocument/2006/relationships/themeOverride" Target="../theme/themeOverride65.xml"/></Relationships>
</file>

<file path=ppt/charts/_rels/chart9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9.xlsx"/><Relationship Id="rId1" Type="http://schemas.openxmlformats.org/officeDocument/2006/relationships/themeOverride" Target="../theme/themeOverride88.xml"/></Relationships>
</file>

<file path=ppt/charts/_rels/chart9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0.xlsx"/><Relationship Id="rId1" Type="http://schemas.openxmlformats.org/officeDocument/2006/relationships/themeOverride" Target="../theme/themeOverride89.xml"/></Relationships>
</file>

<file path=ppt/charts/_rels/chart9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1.xlsx"/><Relationship Id="rId1" Type="http://schemas.openxmlformats.org/officeDocument/2006/relationships/themeOverride" Target="../theme/themeOverride90.xml"/></Relationships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591147321095901E-2"/>
          <c:y val="7.1361367188035096E-2"/>
          <c:w val="0.92063492063492103"/>
          <c:h val="0.52605062810571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Never/do not plan to in future</c:v>
                </c:pt>
                <c:pt idx="1">
                  <c:v>Have/do not plan to in future</c:v>
                </c:pt>
                <c:pt idx="2">
                  <c:v>Have never but plan to in future</c:v>
                </c:pt>
                <c:pt idx="3">
                  <c:v>Currently and plan to continue</c:v>
                </c:pt>
                <c:pt idx="4">
                  <c:v>Currently and plan to increase</c:v>
                </c:pt>
              </c:strCache>
            </c:strRef>
          </c:cat>
          <c:val>
            <c:numRef>
              <c:f>Sheet1!$B$2:$F$2</c:f>
              <c:numCache>
                <c:formatCode>_(* #,##0_);_(* \(#,##0\);_(* "-"??_);_(@_)</c:formatCode>
                <c:ptCount val="5"/>
                <c:pt idx="0">
                  <c:v>27</c:v>
                </c:pt>
                <c:pt idx="1">
                  <c:v>11</c:v>
                </c:pt>
                <c:pt idx="2">
                  <c:v>23</c:v>
                </c:pt>
                <c:pt idx="3">
                  <c:v>37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B6-463A-AC2D-58671B735DA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CLAS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Never/do not plan to in future</c:v>
                </c:pt>
                <c:pt idx="1">
                  <c:v>Have/do not plan to in future</c:v>
                </c:pt>
                <c:pt idx="2">
                  <c:v>Have never but plan to in future</c:v>
                </c:pt>
                <c:pt idx="3">
                  <c:v>Currently and plan to continue</c:v>
                </c:pt>
                <c:pt idx="4">
                  <c:v>Currently and plan to increase</c:v>
                </c:pt>
              </c:strCache>
            </c:strRef>
          </c:cat>
          <c:val>
            <c:numRef>
              <c:f>Sheet1!$B$3:$F$3</c:f>
              <c:numCache>
                <c:formatCode>_(* #,##0_);_(* \(#,##0\);_(* "-"??_);_(@_)</c:formatCode>
                <c:ptCount val="5"/>
                <c:pt idx="0">
                  <c:v>30</c:v>
                </c:pt>
                <c:pt idx="1">
                  <c:v>10</c:v>
                </c:pt>
                <c:pt idx="2">
                  <c:v>37</c:v>
                </c:pt>
                <c:pt idx="3">
                  <c:v>22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7B6-463A-AC2D-58671B735DA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CVPA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Never/do not plan to in future</c:v>
                </c:pt>
                <c:pt idx="1">
                  <c:v>Have/do not plan to in future</c:v>
                </c:pt>
                <c:pt idx="2">
                  <c:v>Have never but plan to in future</c:v>
                </c:pt>
                <c:pt idx="3">
                  <c:v>Currently and plan to continue</c:v>
                </c:pt>
                <c:pt idx="4">
                  <c:v>Currently and plan to increase</c:v>
                </c:pt>
              </c:strCache>
            </c:strRef>
          </c:cat>
          <c:val>
            <c:numRef>
              <c:f>Sheet1!$B$4:$F$4</c:f>
              <c:numCache>
                <c:formatCode>_(* #,##0_);_(* \(#,##0\);_(* "-"??_);_(@_)</c:formatCode>
                <c:ptCount val="5"/>
                <c:pt idx="0">
                  <c:v>28</c:v>
                </c:pt>
                <c:pt idx="1">
                  <c:v>12</c:v>
                </c:pt>
                <c:pt idx="2">
                  <c:v>36</c:v>
                </c:pt>
                <c:pt idx="3">
                  <c:v>21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7B6-463A-AC2D-58671B735DA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COB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Never/do not plan to in future</c:v>
                </c:pt>
                <c:pt idx="1">
                  <c:v>Have/do not plan to in future</c:v>
                </c:pt>
                <c:pt idx="2">
                  <c:v>Have never but plan to in future</c:v>
                </c:pt>
                <c:pt idx="3">
                  <c:v>Currently and plan to continue</c:v>
                </c:pt>
                <c:pt idx="4">
                  <c:v>Currently and plan to increase</c:v>
                </c:pt>
              </c:strCache>
            </c:strRef>
          </c:cat>
          <c:val>
            <c:numRef>
              <c:f>Sheet1!$B$5:$F$5</c:f>
              <c:numCache>
                <c:formatCode>_(* #,##0_);_(* \(#,##0\);_(* "-"??_);_(@_)</c:formatCode>
                <c:ptCount val="5"/>
                <c:pt idx="0">
                  <c:v>22</c:v>
                </c:pt>
                <c:pt idx="1">
                  <c:v>10</c:v>
                </c:pt>
                <c:pt idx="2">
                  <c:v>30</c:v>
                </c:pt>
                <c:pt idx="3">
                  <c:v>34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7B6-463A-AC2D-58671B735DAE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Never/do not plan to in future</c:v>
                </c:pt>
                <c:pt idx="1">
                  <c:v>Have/do not plan to in future</c:v>
                </c:pt>
                <c:pt idx="2">
                  <c:v>Have never but plan to in future</c:v>
                </c:pt>
                <c:pt idx="3">
                  <c:v>Currently and plan to continue</c:v>
                </c:pt>
                <c:pt idx="4">
                  <c:v>Currently and plan to increase</c:v>
                </c:pt>
              </c:strCache>
            </c:strRef>
          </c:cat>
          <c:val>
            <c:numRef>
              <c:f>Sheet1!$B$6:$F$6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7B6-463A-AC2D-58671B735DAE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ysClr val="windowText" lastClr="000000"/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Never/do not plan to in future</c:v>
                </c:pt>
                <c:pt idx="1">
                  <c:v>Have/do not plan to in future</c:v>
                </c:pt>
                <c:pt idx="2">
                  <c:v>Have never but plan to in future</c:v>
                </c:pt>
                <c:pt idx="3">
                  <c:v>Currently and plan to continue</c:v>
                </c:pt>
                <c:pt idx="4">
                  <c:v>Currently and plan to increase</c:v>
                </c:pt>
              </c:strCache>
            </c:strRef>
          </c:cat>
          <c:val>
            <c:numRef>
              <c:f>Sheet1!$B$7:$F$7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7B6-463A-AC2D-58671B735D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0444080"/>
        <c:axId val="450449568"/>
      </c:barChart>
      <c:catAx>
        <c:axId val="45044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450449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044956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504440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75695109024833396"/>
          <c:w val="1"/>
          <c:h val="0.11565679890975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55352041923401"/>
          <c:y val="2.9468872214751099E-2"/>
          <c:w val="0.90617848970251702"/>
          <c:h val="0.436823853922731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Sheet1!$B$1:$K$1</c:f>
              <c:strCache>
                <c:ptCount val="9"/>
                <c:pt idx="0">
                  <c:v>Time/other commitments</c:v>
                </c:pt>
                <c:pt idx="1">
                  <c:v>Concern about future solicitation</c:v>
                </c:pt>
                <c:pt idx="2">
                  <c:v>Value (cost as compared to benefit)</c:v>
                </c:pt>
                <c:pt idx="3">
                  <c:v>Type or subject matter of the event</c:v>
                </c:pt>
                <c:pt idx="4">
                  <c:v>Don't know anyone</c:v>
                </c:pt>
                <c:pt idx="5">
                  <c:v>I won't make a difference</c:v>
                </c:pt>
                <c:pt idx="6">
                  <c:v>Just don't want to</c:v>
                </c:pt>
                <c:pt idx="7">
                  <c:v>Geographical distance</c:v>
                </c:pt>
                <c:pt idx="8">
                  <c:v>Do not know how to get involved</c:v>
                </c:pt>
              </c:strCache>
            </c:strRef>
          </c:cat>
          <c:val>
            <c:numRef>
              <c:f>Sheet1!$B$2:$K$2</c:f>
              <c:numCache>
                <c:formatCode>0%</c:formatCode>
                <c:ptCount val="9"/>
                <c:pt idx="0">
                  <c:v>0.69148936170212771</c:v>
                </c:pt>
                <c:pt idx="1">
                  <c:v>0.12943262411347517</c:v>
                </c:pt>
                <c:pt idx="2">
                  <c:v>0.16666666666666666</c:v>
                </c:pt>
                <c:pt idx="3">
                  <c:v>0.24645390070921985</c:v>
                </c:pt>
                <c:pt idx="4">
                  <c:v>0.23049645390070922</c:v>
                </c:pt>
                <c:pt idx="5">
                  <c:v>3.5460992907801421E-2</c:v>
                </c:pt>
                <c:pt idx="6">
                  <c:v>0.12588652482269502</c:v>
                </c:pt>
                <c:pt idx="7">
                  <c:v>0.3546099290780142</c:v>
                </c:pt>
                <c:pt idx="8">
                  <c:v>0.1276595744680851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1B-416E-AC79-4ADB4F29FB7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CLAS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Sheet1!$B$1:$K$1</c:f>
              <c:strCache>
                <c:ptCount val="9"/>
                <c:pt idx="0">
                  <c:v>Time/other commitments</c:v>
                </c:pt>
                <c:pt idx="1">
                  <c:v>Concern about future solicitation</c:v>
                </c:pt>
                <c:pt idx="2">
                  <c:v>Value (cost as compared to benefit)</c:v>
                </c:pt>
                <c:pt idx="3">
                  <c:v>Type or subject matter of the event</c:v>
                </c:pt>
                <c:pt idx="4">
                  <c:v>Don't know anyone</c:v>
                </c:pt>
                <c:pt idx="5">
                  <c:v>I won't make a difference</c:v>
                </c:pt>
                <c:pt idx="6">
                  <c:v>Just don't want to</c:v>
                </c:pt>
                <c:pt idx="7">
                  <c:v>Geographical distance</c:v>
                </c:pt>
                <c:pt idx="8">
                  <c:v>Do not know how to get involved</c:v>
                </c:pt>
              </c:strCache>
            </c:strRef>
          </c:cat>
          <c:val>
            <c:numRef>
              <c:f>Sheet1!$B$3:$K$3</c:f>
              <c:numCache>
                <c:formatCode>0%</c:formatCode>
                <c:ptCount val="9"/>
                <c:pt idx="0">
                  <c:v>0.70833333333333337</c:v>
                </c:pt>
                <c:pt idx="1">
                  <c:v>0.10606060606060606</c:v>
                </c:pt>
                <c:pt idx="2">
                  <c:v>0.2178030303030303</c:v>
                </c:pt>
                <c:pt idx="3">
                  <c:v>0.24242424242424243</c:v>
                </c:pt>
                <c:pt idx="4">
                  <c:v>0.23863636363636365</c:v>
                </c:pt>
                <c:pt idx="5">
                  <c:v>5.113636363636364E-2</c:v>
                </c:pt>
                <c:pt idx="6">
                  <c:v>0.11931818181818182</c:v>
                </c:pt>
                <c:pt idx="7">
                  <c:v>0.37878787878787878</c:v>
                </c:pt>
                <c:pt idx="8">
                  <c:v>0.17045454545454544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1B-416E-AC79-4ADB4F29FB7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CVPA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Sheet1!$B$1:$K$1</c:f>
              <c:strCache>
                <c:ptCount val="9"/>
                <c:pt idx="0">
                  <c:v>Time/other commitments</c:v>
                </c:pt>
                <c:pt idx="1">
                  <c:v>Concern about future solicitation</c:v>
                </c:pt>
                <c:pt idx="2">
                  <c:v>Value (cost as compared to benefit)</c:v>
                </c:pt>
                <c:pt idx="3">
                  <c:v>Type or subject matter of the event</c:v>
                </c:pt>
                <c:pt idx="4">
                  <c:v>Don't know anyone</c:v>
                </c:pt>
                <c:pt idx="5">
                  <c:v>I won't make a difference</c:v>
                </c:pt>
                <c:pt idx="6">
                  <c:v>Just don't want to</c:v>
                </c:pt>
                <c:pt idx="7">
                  <c:v>Geographical distance</c:v>
                </c:pt>
                <c:pt idx="8">
                  <c:v>Do not know how to get involved</c:v>
                </c:pt>
              </c:strCache>
            </c:strRef>
          </c:cat>
          <c:val>
            <c:numRef>
              <c:f>Sheet1!$B$4:$K$4</c:f>
              <c:numCache>
                <c:formatCode>0%</c:formatCode>
                <c:ptCount val="9"/>
                <c:pt idx="0">
                  <c:v>0.72499999999999998</c:v>
                </c:pt>
                <c:pt idx="1">
                  <c:v>0.14583333333333334</c:v>
                </c:pt>
                <c:pt idx="2">
                  <c:v>0.25416666666666665</c:v>
                </c:pt>
                <c:pt idx="3">
                  <c:v>0.34583333333333333</c:v>
                </c:pt>
                <c:pt idx="4">
                  <c:v>0.23749999999999999</c:v>
                </c:pt>
                <c:pt idx="5">
                  <c:v>5.4166666666666669E-2</c:v>
                </c:pt>
                <c:pt idx="6">
                  <c:v>9.583333333333334E-2</c:v>
                </c:pt>
                <c:pt idx="7">
                  <c:v>0.47499999999999998</c:v>
                </c:pt>
                <c:pt idx="8">
                  <c:v>0.16666666666666666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1B-416E-AC79-4ADB4F29FB7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COB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Sheet1!$B$1:$K$1</c:f>
              <c:strCache>
                <c:ptCount val="9"/>
                <c:pt idx="0">
                  <c:v>Time/other commitments</c:v>
                </c:pt>
                <c:pt idx="1">
                  <c:v>Concern about future solicitation</c:v>
                </c:pt>
                <c:pt idx="2">
                  <c:v>Value (cost as compared to benefit)</c:v>
                </c:pt>
                <c:pt idx="3">
                  <c:v>Type or subject matter of the event</c:v>
                </c:pt>
                <c:pt idx="4">
                  <c:v>Don't know anyone</c:v>
                </c:pt>
                <c:pt idx="5">
                  <c:v>I won't make a difference</c:v>
                </c:pt>
                <c:pt idx="6">
                  <c:v>Just don't want to</c:v>
                </c:pt>
                <c:pt idx="7">
                  <c:v>Geographical distance</c:v>
                </c:pt>
                <c:pt idx="8">
                  <c:v>Do not know how to get involved</c:v>
                </c:pt>
              </c:strCache>
            </c:strRef>
          </c:cat>
          <c:val>
            <c:numRef>
              <c:f>Sheet1!$B$5:$K$5</c:f>
              <c:numCache>
                <c:formatCode>0%</c:formatCode>
                <c:ptCount val="9"/>
                <c:pt idx="0">
                  <c:v>0.75943396226415094</c:v>
                </c:pt>
                <c:pt idx="1">
                  <c:v>9.9056603773584911E-2</c:v>
                </c:pt>
                <c:pt idx="2">
                  <c:v>0.17924528301886791</c:v>
                </c:pt>
                <c:pt idx="3">
                  <c:v>0.26415094339622641</c:v>
                </c:pt>
                <c:pt idx="4">
                  <c:v>0.21698113207547171</c:v>
                </c:pt>
                <c:pt idx="5">
                  <c:v>3.7735849056603772E-2</c:v>
                </c:pt>
                <c:pt idx="6">
                  <c:v>6.6037735849056603E-2</c:v>
                </c:pt>
                <c:pt idx="7">
                  <c:v>0.35849056603773582</c:v>
                </c:pt>
                <c:pt idx="8">
                  <c:v>0.19339622641509435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1B-416E-AC79-4ADB4F29FB7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Sheet1!$B$1:$K$1</c:f>
              <c:strCache>
                <c:ptCount val="9"/>
                <c:pt idx="0">
                  <c:v>Time/other commitments</c:v>
                </c:pt>
                <c:pt idx="1">
                  <c:v>Concern about future solicitation</c:v>
                </c:pt>
                <c:pt idx="2">
                  <c:v>Value (cost as compared to benefit)</c:v>
                </c:pt>
                <c:pt idx="3">
                  <c:v>Type or subject matter of the event</c:v>
                </c:pt>
                <c:pt idx="4">
                  <c:v>Don't know anyone</c:v>
                </c:pt>
                <c:pt idx="5">
                  <c:v>I won't make a difference</c:v>
                </c:pt>
                <c:pt idx="6">
                  <c:v>Just don't want to</c:v>
                </c:pt>
                <c:pt idx="7">
                  <c:v>Geographical distance</c:v>
                </c:pt>
                <c:pt idx="8">
                  <c:v>Do not know how to get involved</c:v>
                </c:pt>
              </c:strCache>
            </c:strRef>
          </c:cat>
          <c:val>
            <c:numRef>
              <c:f>Sheet1!$B$6:$K$6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1B-416E-AC79-4ADB4F29FB72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Sheet1!$B$1:$K$1</c:f>
              <c:strCache>
                <c:ptCount val="9"/>
                <c:pt idx="0">
                  <c:v>Time/other commitments</c:v>
                </c:pt>
                <c:pt idx="1">
                  <c:v>Concern about future solicitation</c:v>
                </c:pt>
                <c:pt idx="2">
                  <c:v>Value (cost as compared to benefit)</c:v>
                </c:pt>
                <c:pt idx="3">
                  <c:v>Type or subject matter of the event</c:v>
                </c:pt>
                <c:pt idx="4">
                  <c:v>Don't know anyone</c:v>
                </c:pt>
                <c:pt idx="5">
                  <c:v>I won't make a difference</c:v>
                </c:pt>
                <c:pt idx="6">
                  <c:v>Just don't want to</c:v>
                </c:pt>
                <c:pt idx="7">
                  <c:v>Geographical distance</c:v>
                </c:pt>
                <c:pt idx="8">
                  <c:v>Do not know how to get involved</c:v>
                </c:pt>
              </c:strCache>
            </c:strRef>
          </c:cat>
          <c:val>
            <c:numRef>
              <c:f>Sheet1!$B$7:$K$7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91B-416E-AC79-4ADB4F29F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9794488"/>
        <c:axId val="649790568"/>
      </c:barChart>
      <c:catAx>
        <c:axId val="649794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/>
            </a:pPr>
            <a:endParaRPr lang="en-US"/>
          </a:p>
        </c:txPr>
        <c:crossAx val="649790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979056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649794488"/>
        <c:crosses val="autoZero"/>
        <c:crossBetween val="between"/>
        <c:minorUnit val="2E-3"/>
      </c:valAx>
    </c:plotArea>
    <c:legend>
      <c:legendPos val="b"/>
      <c:layout>
        <c:manualLayout>
          <c:xMode val="edge"/>
          <c:yMode val="edge"/>
          <c:x val="0"/>
          <c:y val="0.72235202893738804"/>
          <c:w val="1"/>
          <c:h val="9.2470958468496206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2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123198415987507E-2"/>
          <c:y val="0.132456528871391"/>
          <c:w val="0.91131049408297604"/>
          <c:h val="0.46829331571953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School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Sheet1!$A$2:$A$14</c:f>
              <c:strCache>
                <c:ptCount val="12"/>
                <c:pt idx="0">
                  <c:v>Honors Program</c:v>
                </c:pt>
                <c:pt idx="1">
                  <c:v>Greek life</c:v>
                </c:pt>
                <c:pt idx="2">
                  <c:v>Intramural, club, or recreational athletics</c:v>
                </c:pt>
                <c:pt idx="3">
                  <c:v>Intercollegiate athletics</c:v>
                </c:pt>
                <c:pt idx="4">
                  <c:v>Visual and performing arts</c:v>
                </c:pt>
                <c:pt idx="5">
                  <c:v>Community service</c:v>
                </c:pt>
                <c:pt idx="6">
                  <c:v>Religious organizations</c:v>
                </c:pt>
                <c:pt idx="7">
                  <c:v>Residence halls</c:v>
                </c:pt>
                <c:pt idx="8">
                  <c:v>Professional or career related organizations</c:v>
                </c:pt>
                <c:pt idx="9">
                  <c:v>Academic clubs</c:v>
                </c:pt>
                <c:pt idx="10">
                  <c:v>Multicultural Center</c:v>
                </c:pt>
                <c:pt idx="11">
                  <c:v>Student media (newspaper, radio, TV, or yearbook)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2"/>
                <c:pt idx="0">
                  <c:v>0.1937477181453085</c:v>
                </c:pt>
                <c:pt idx="1">
                  <c:v>0.20221339905074845</c:v>
                </c:pt>
                <c:pt idx="2">
                  <c:v>0.2732429718875502</c:v>
                </c:pt>
                <c:pt idx="3">
                  <c:v>8.5701898503103321E-2</c:v>
                </c:pt>
                <c:pt idx="4">
                  <c:v>0.13007940854326397</c:v>
                </c:pt>
                <c:pt idx="5">
                  <c:v>0.24588353413654618</c:v>
                </c:pt>
                <c:pt idx="6">
                  <c:v>0.11794906900328588</c:v>
                </c:pt>
                <c:pt idx="7">
                  <c:v>0.2518665571376415</c:v>
                </c:pt>
                <c:pt idx="8">
                  <c:v>0.31777108433734941</c:v>
                </c:pt>
                <c:pt idx="9">
                  <c:v>0.13273092369477912</c:v>
                </c:pt>
                <c:pt idx="10">
                  <c:v>7.7405074844833888E-2</c:v>
                </c:pt>
                <c:pt idx="11">
                  <c:v>7.4580138736765236E-2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C6-4EE5-B442-DE8BE6104D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Comps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cat>
            <c:strRef>
              <c:f>Sheet1!$A$2:$A$14</c:f>
              <c:strCache>
                <c:ptCount val="12"/>
                <c:pt idx="0">
                  <c:v>Honors Program</c:v>
                </c:pt>
                <c:pt idx="1">
                  <c:v>Greek life</c:v>
                </c:pt>
                <c:pt idx="2">
                  <c:v>Intramural, club, or recreational athletics</c:v>
                </c:pt>
                <c:pt idx="3">
                  <c:v>Intercollegiate athletics</c:v>
                </c:pt>
                <c:pt idx="4">
                  <c:v>Visual and performing arts</c:v>
                </c:pt>
                <c:pt idx="5">
                  <c:v>Community service</c:v>
                </c:pt>
                <c:pt idx="6">
                  <c:v>Religious organizations</c:v>
                </c:pt>
                <c:pt idx="7">
                  <c:v>Residence halls</c:v>
                </c:pt>
                <c:pt idx="8">
                  <c:v>Professional or career related organizations</c:v>
                </c:pt>
                <c:pt idx="9">
                  <c:v>Academic clubs</c:v>
                </c:pt>
                <c:pt idx="10">
                  <c:v>Multicultural Center</c:v>
                </c:pt>
                <c:pt idx="11">
                  <c:v>Student media (newspaper, radio, TV, or yearbook)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2"/>
                <c:pt idx="0">
                  <c:v>0.17631282982957003</c:v>
                </c:pt>
                <c:pt idx="1">
                  <c:v>0.23886149320875508</c:v>
                </c:pt>
                <c:pt idx="2">
                  <c:v>0.26568042218184962</c:v>
                </c:pt>
                <c:pt idx="3">
                  <c:v>0.10788130461112554</c:v>
                </c:pt>
                <c:pt idx="4">
                  <c:v>0.14542780517345791</c:v>
                </c:pt>
                <c:pt idx="5">
                  <c:v>0.24128384808374426</c:v>
                </c:pt>
                <c:pt idx="6">
                  <c:v>6.3759840816679639E-2</c:v>
                </c:pt>
                <c:pt idx="7">
                  <c:v>0.27978198806125099</c:v>
                </c:pt>
                <c:pt idx="8">
                  <c:v>0.2859243879228307</c:v>
                </c:pt>
                <c:pt idx="9">
                  <c:v>0.15805865559304438</c:v>
                </c:pt>
                <c:pt idx="10">
                  <c:v>5.4156933990829659E-2</c:v>
                </c:pt>
                <c:pt idx="11">
                  <c:v>8.0456786919283679E-2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C6-4EE5-B442-DE8BE6104D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Kutztown University 2018</c:v>
                </c:pt>
              </c:strCache>
            </c:strRef>
          </c:tx>
          <c:spPr>
            <a:solidFill>
              <a:srgbClr val="701931"/>
            </a:solidFill>
          </c:spPr>
          <c:invertIfNegative val="0"/>
          <c:dLbls>
            <c:dLbl>
              <c:idx val="0"/>
              <c:layout>
                <c:manualLayout>
                  <c:x val="5.8479532163742826E-3"/>
                  <c:y val="-5.21353104247221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2FE-4CDF-8568-0974845124D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8479532163742956E-3"/>
                  <c:y val="7.82029656370822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2FE-4CDF-8568-0974845124D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7719298245614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2FE-4CDF-8568-0974845124D3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1695906432748432E-2"/>
                  <c:y val="-7.82029656370832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C47-4E17-9666-198414AD44B7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1695906432748432E-2"/>
                  <c:y val="-2.60676552123610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C47-4E17-9666-198414AD44B7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5.8479532163742687E-3"/>
                  <c:y val="-5.21353104247231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C47-4E17-9666-198414AD44B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2"/>
                <c:pt idx="0">
                  <c:v>Honors Program</c:v>
                </c:pt>
                <c:pt idx="1">
                  <c:v>Greek life</c:v>
                </c:pt>
                <c:pt idx="2">
                  <c:v>Intramural, club, or recreational athletics</c:v>
                </c:pt>
                <c:pt idx="3">
                  <c:v>Intercollegiate athletics</c:v>
                </c:pt>
                <c:pt idx="4">
                  <c:v>Visual and performing arts</c:v>
                </c:pt>
                <c:pt idx="5">
                  <c:v>Community service</c:v>
                </c:pt>
                <c:pt idx="6">
                  <c:v>Religious organizations</c:v>
                </c:pt>
                <c:pt idx="7">
                  <c:v>Residence halls</c:v>
                </c:pt>
                <c:pt idx="8">
                  <c:v>Professional or career related organizations</c:v>
                </c:pt>
                <c:pt idx="9">
                  <c:v>Academic clubs</c:v>
                </c:pt>
                <c:pt idx="10">
                  <c:v>Multicultural Center</c:v>
                </c:pt>
                <c:pt idx="11">
                  <c:v>Student media (newspaper, radio, TV, or yearbook)</c:v>
                </c:pt>
              </c:strCache>
            </c:strRef>
          </c:cat>
          <c:val>
            <c:numRef>
              <c:f>Sheet1!$D$2:$D$14</c:f>
              <c:numCache>
                <c:formatCode>0%</c:formatCode>
                <c:ptCount val="12"/>
                <c:pt idx="0">
                  <c:v>9.3765103914934755E-2</c:v>
                </c:pt>
                <c:pt idx="1">
                  <c:v>0.1333977767037216</c:v>
                </c:pt>
                <c:pt idx="2">
                  <c:v>0.30062832286128566</c:v>
                </c:pt>
                <c:pt idx="3">
                  <c:v>0.13388110198163364</c:v>
                </c:pt>
                <c:pt idx="4">
                  <c:v>0.19188013533107781</c:v>
                </c:pt>
                <c:pt idx="5">
                  <c:v>0.20444659255679071</c:v>
                </c:pt>
                <c:pt idx="6">
                  <c:v>0.10198163363943934</c:v>
                </c:pt>
                <c:pt idx="7">
                  <c:v>0.38956017399710002</c:v>
                </c:pt>
                <c:pt idx="8">
                  <c:v>0.27356210729821168</c:v>
                </c:pt>
                <c:pt idx="9">
                  <c:v>0.20734654422426294</c:v>
                </c:pt>
                <c:pt idx="10">
                  <c:v>4.7365877235379411E-2</c:v>
                </c:pt>
                <c:pt idx="11">
                  <c:v>9.6181730304494922E-2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C6-4EE5-B442-DE8BE6104D22}"/>
            </c:ext>
          </c:extLst>
        </c:ser>
        <c:ser>
          <c:idx val="4"/>
          <c:order val="3"/>
          <c:tx>
            <c:strRef>
              <c:f>Sheet1!$F$1</c:f>
              <c:strCache>
                <c:ptCount val="1"/>
              </c:strCache>
            </c:strRef>
          </c:tx>
          <c:spPr>
            <a:solidFill>
              <a:srgbClr val="390C62"/>
            </a:solidFill>
          </c:spPr>
          <c:invertIfNegative val="0"/>
          <c:cat>
            <c:strRef>
              <c:f>Sheet1!$A$2:$A$14</c:f>
              <c:strCache>
                <c:ptCount val="12"/>
                <c:pt idx="0">
                  <c:v>Honors Program</c:v>
                </c:pt>
                <c:pt idx="1">
                  <c:v>Greek life</c:v>
                </c:pt>
                <c:pt idx="2">
                  <c:v>Intramural, club, or recreational athletics</c:v>
                </c:pt>
                <c:pt idx="3">
                  <c:v>Intercollegiate athletics</c:v>
                </c:pt>
                <c:pt idx="4">
                  <c:v>Visual and performing arts</c:v>
                </c:pt>
                <c:pt idx="5">
                  <c:v>Community service</c:v>
                </c:pt>
                <c:pt idx="6">
                  <c:v>Religious organizations</c:v>
                </c:pt>
                <c:pt idx="7">
                  <c:v>Residence halls</c:v>
                </c:pt>
                <c:pt idx="8">
                  <c:v>Professional or career related organizations</c:v>
                </c:pt>
                <c:pt idx="9">
                  <c:v>Academic clubs</c:v>
                </c:pt>
                <c:pt idx="10">
                  <c:v>Multicultural Center</c:v>
                </c:pt>
                <c:pt idx="11">
                  <c:v>Student media (newspaper, radio, TV, or yearbook)</c:v>
                </c:pt>
              </c:strCache>
            </c:strRef>
          </c:cat>
          <c:val>
            <c:numRef>
              <c:f>Sheet1!$F$2:$F$14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EC6-4EE5-B442-DE8BE6104D22}"/>
            </c:ext>
          </c:extLst>
        </c:ser>
        <c:ser>
          <c:idx val="5"/>
          <c:order val="4"/>
          <c:tx>
            <c:strRef>
              <c:f>Sheet1!$G$1</c:f>
              <c:strCache>
                <c:ptCount val="1"/>
              </c:strCache>
            </c:strRef>
          </c:tx>
          <c:invertIfNegative val="0"/>
          <c:cat>
            <c:strRef>
              <c:f>Sheet1!$A$2:$A$14</c:f>
              <c:strCache>
                <c:ptCount val="12"/>
                <c:pt idx="0">
                  <c:v>Honors Program</c:v>
                </c:pt>
                <c:pt idx="1">
                  <c:v>Greek life</c:v>
                </c:pt>
                <c:pt idx="2">
                  <c:v>Intramural, club, or recreational athletics</c:v>
                </c:pt>
                <c:pt idx="3">
                  <c:v>Intercollegiate athletics</c:v>
                </c:pt>
                <c:pt idx="4">
                  <c:v>Visual and performing arts</c:v>
                </c:pt>
                <c:pt idx="5">
                  <c:v>Community service</c:v>
                </c:pt>
                <c:pt idx="6">
                  <c:v>Religious organizations</c:v>
                </c:pt>
                <c:pt idx="7">
                  <c:v>Residence halls</c:v>
                </c:pt>
                <c:pt idx="8">
                  <c:v>Professional or career related organizations</c:v>
                </c:pt>
                <c:pt idx="9">
                  <c:v>Academic clubs</c:v>
                </c:pt>
                <c:pt idx="10">
                  <c:v>Multicultural Center</c:v>
                </c:pt>
                <c:pt idx="11">
                  <c:v>Student media (newspaper, radio, TV, or yearbook)</c:v>
                </c:pt>
              </c:strCache>
            </c:strRef>
          </c:cat>
          <c:val>
            <c:numRef>
              <c:f>Sheet1!$G$2:$G$14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37-4427-B632-8774CAFF2E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9794880"/>
        <c:axId val="649787824"/>
      </c:barChart>
      <c:catAx>
        <c:axId val="649794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980000" vert="horz"/>
          <a:lstStyle/>
          <a:p>
            <a:pPr>
              <a:defRPr sz="900" spc="0"/>
            </a:pPr>
            <a:endParaRPr lang="en-US"/>
          </a:p>
        </c:txPr>
        <c:crossAx val="649787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97878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649794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5729152277018066E-3"/>
          <c:y val="1.05828522448356E-2"/>
          <c:w val="0.97832964958327573"/>
          <c:h val="0.13645493846596574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521173169945507E-2"/>
          <c:y val="2.9468872214751099E-2"/>
          <c:w val="0.92817399328116801"/>
          <c:h val="0.405453668211445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Woodstock\ Vietnam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Sheet1!$B$1:$N$1</c:f>
              <c:strCache>
                <c:ptCount val="12"/>
                <c:pt idx="0">
                  <c:v>Honors Program</c:v>
                </c:pt>
                <c:pt idx="1">
                  <c:v>Greek life</c:v>
                </c:pt>
                <c:pt idx="2">
                  <c:v>Intramural, club, or recreational athletics</c:v>
                </c:pt>
                <c:pt idx="3">
                  <c:v>Intercollegiate athletics</c:v>
                </c:pt>
                <c:pt idx="4">
                  <c:v>Visual and performing arts</c:v>
                </c:pt>
                <c:pt idx="5">
                  <c:v>Community service</c:v>
                </c:pt>
                <c:pt idx="6">
                  <c:v>Religious organizations</c:v>
                </c:pt>
                <c:pt idx="7">
                  <c:v>Residence halls</c:v>
                </c:pt>
                <c:pt idx="8">
                  <c:v>Professional or career related organizations</c:v>
                </c:pt>
                <c:pt idx="9">
                  <c:v>Academic clubs</c:v>
                </c:pt>
                <c:pt idx="10">
                  <c:v>Multicultural Center</c:v>
                </c:pt>
                <c:pt idx="11">
                  <c:v>Student media (newspaper, radio, TV, or yearbook)</c:v>
                </c:pt>
              </c:strCache>
            </c:strRef>
          </c:cat>
          <c:val>
            <c:numRef>
              <c:f>Sheet1!$B$2:$N$2</c:f>
              <c:numCache>
                <c:formatCode>0%</c:formatCode>
                <c:ptCount val="12"/>
                <c:pt idx="0">
                  <c:v>4.1884816753926704E-2</c:v>
                </c:pt>
                <c:pt idx="1">
                  <c:v>7.3298429319371722E-2</c:v>
                </c:pt>
                <c:pt idx="2">
                  <c:v>0.2356020942408377</c:v>
                </c:pt>
                <c:pt idx="3">
                  <c:v>0.193717277486911</c:v>
                </c:pt>
                <c:pt idx="4">
                  <c:v>0.2513089005235602</c:v>
                </c:pt>
                <c:pt idx="5">
                  <c:v>9.4240837696335081E-2</c:v>
                </c:pt>
                <c:pt idx="6">
                  <c:v>0.16230366492146597</c:v>
                </c:pt>
                <c:pt idx="7">
                  <c:v>0.45549738219895286</c:v>
                </c:pt>
                <c:pt idx="8">
                  <c:v>0.24607329842931938</c:v>
                </c:pt>
                <c:pt idx="9">
                  <c:v>9.4240837696335081E-2</c:v>
                </c:pt>
                <c:pt idx="10">
                  <c:v>3.6649214659685861E-2</c:v>
                </c:pt>
                <c:pt idx="11">
                  <c:v>0.11518324607329843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48-4DAB-9062-B3E7D08F508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Post Watergate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Sheet1!$B$1:$N$1</c:f>
              <c:strCache>
                <c:ptCount val="12"/>
                <c:pt idx="0">
                  <c:v>Honors Program</c:v>
                </c:pt>
                <c:pt idx="1">
                  <c:v>Greek life</c:v>
                </c:pt>
                <c:pt idx="2">
                  <c:v>Intramural, club, or recreational athletics</c:v>
                </c:pt>
                <c:pt idx="3">
                  <c:v>Intercollegiate athletics</c:v>
                </c:pt>
                <c:pt idx="4">
                  <c:v>Visual and performing arts</c:v>
                </c:pt>
                <c:pt idx="5">
                  <c:v>Community service</c:v>
                </c:pt>
                <c:pt idx="6">
                  <c:v>Religious organizations</c:v>
                </c:pt>
                <c:pt idx="7">
                  <c:v>Residence halls</c:v>
                </c:pt>
                <c:pt idx="8">
                  <c:v>Professional or career related organizations</c:v>
                </c:pt>
                <c:pt idx="9">
                  <c:v>Academic clubs</c:v>
                </c:pt>
                <c:pt idx="10">
                  <c:v>Multicultural Center</c:v>
                </c:pt>
                <c:pt idx="11">
                  <c:v>Student media (newspaper, radio, TV, or yearbook)</c:v>
                </c:pt>
              </c:strCache>
            </c:strRef>
          </c:cat>
          <c:val>
            <c:numRef>
              <c:f>Sheet1!$B$3:$N$3</c:f>
              <c:numCache>
                <c:formatCode>0%</c:formatCode>
                <c:ptCount val="12"/>
                <c:pt idx="0">
                  <c:v>5.4878048780487805E-2</c:v>
                </c:pt>
                <c:pt idx="1">
                  <c:v>0.1402439024390244</c:v>
                </c:pt>
                <c:pt idx="2">
                  <c:v>0.39634146341463417</c:v>
                </c:pt>
                <c:pt idx="3">
                  <c:v>0.23170731707317074</c:v>
                </c:pt>
                <c:pt idx="4">
                  <c:v>0.28048780487804881</c:v>
                </c:pt>
                <c:pt idx="5">
                  <c:v>0.16463414634146342</c:v>
                </c:pt>
                <c:pt idx="6">
                  <c:v>0.15853658536585366</c:v>
                </c:pt>
                <c:pt idx="7">
                  <c:v>0.49390243902439024</c:v>
                </c:pt>
                <c:pt idx="8">
                  <c:v>0.18902439024390244</c:v>
                </c:pt>
                <c:pt idx="9">
                  <c:v>0.11585365853658537</c:v>
                </c:pt>
                <c:pt idx="10">
                  <c:v>3.048780487804878E-2</c:v>
                </c:pt>
                <c:pt idx="11">
                  <c:v>7.3170731707317069E-2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48-4DAB-9062-B3E7D08F508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Yuppie\End of Cold War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Sheet1!$B$1:$N$1</c:f>
              <c:strCache>
                <c:ptCount val="12"/>
                <c:pt idx="0">
                  <c:v>Honors Program</c:v>
                </c:pt>
                <c:pt idx="1">
                  <c:v>Greek life</c:v>
                </c:pt>
                <c:pt idx="2">
                  <c:v>Intramural, club, or recreational athletics</c:v>
                </c:pt>
                <c:pt idx="3">
                  <c:v>Intercollegiate athletics</c:v>
                </c:pt>
                <c:pt idx="4">
                  <c:v>Visual and performing arts</c:v>
                </c:pt>
                <c:pt idx="5">
                  <c:v>Community service</c:v>
                </c:pt>
                <c:pt idx="6">
                  <c:v>Religious organizations</c:v>
                </c:pt>
                <c:pt idx="7">
                  <c:v>Residence halls</c:v>
                </c:pt>
                <c:pt idx="8">
                  <c:v>Professional or career related organizations</c:v>
                </c:pt>
                <c:pt idx="9">
                  <c:v>Academic clubs</c:v>
                </c:pt>
                <c:pt idx="10">
                  <c:v>Multicultural Center</c:v>
                </c:pt>
                <c:pt idx="11">
                  <c:v>Student media (newspaper, radio, TV, or yearbook)</c:v>
                </c:pt>
              </c:strCache>
            </c:strRef>
          </c:cat>
          <c:val>
            <c:numRef>
              <c:f>Sheet1!$B$4:$N$4</c:f>
              <c:numCache>
                <c:formatCode>0%</c:formatCode>
                <c:ptCount val="12"/>
                <c:pt idx="0">
                  <c:v>4.0871934604904632E-2</c:v>
                </c:pt>
                <c:pt idx="1">
                  <c:v>0.14713896457765668</c:v>
                </c:pt>
                <c:pt idx="2">
                  <c:v>0.3024523160762943</c:v>
                </c:pt>
                <c:pt idx="3">
                  <c:v>0.19618528610354224</c:v>
                </c:pt>
                <c:pt idx="4">
                  <c:v>0.22888283378746593</c:v>
                </c:pt>
                <c:pt idx="5">
                  <c:v>0.11444141689373297</c:v>
                </c:pt>
                <c:pt idx="6">
                  <c:v>0.1226158038147139</c:v>
                </c:pt>
                <c:pt idx="7">
                  <c:v>0.47956403269754766</c:v>
                </c:pt>
                <c:pt idx="8">
                  <c:v>0.22615803814713897</c:v>
                </c:pt>
                <c:pt idx="9">
                  <c:v>0.13079019073569481</c:v>
                </c:pt>
                <c:pt idx="10">
                  <c:v>1.9073569482288829E-2</c:v>
                </c:pt>
                <c:pt idx="11">
                  <c:v>0.12534059945504086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148-4DAB-9062-B3E7D08F508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Electronic Revolution\Dot-Com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Sheet1!$B$1:$N$1</c:f>
              <c:strCache>
                <c:ptCount val="12"/>
                <c:pt idx="0">
                  <c:v>Honors Program</c:v>
                </c:pt>
                <c:pt idx="1">
                  <c:v>Greek life</c:v>
                </c:pt>
                <c:pt idx="2">
                  <c:v>Intramural, club, or recreational athletics</c:v>
                </c:pt>
                <c:pt idx="3">
                  <c:v>Intercollegiate athletics</c:v>
                </c:pt>
                <c:pt idx="4">
                  <c:v>Visual and performing arts</c:v>
                </c:pt>
                <c:pt idx="5">
                  <c:v>Community service</c:v>
                </c:pt>
                <c:pt idx="6">
                  <c:v>Religious organizations</c:v>
                </c:pt>
                <c:pt idx="7">
                  <c:v>Residence halls</c:v>
                </c:pt>
                <c:pt idx="8">
                  <c:v>Professional or career related organizations</c:v>
                </c:pt>
                <c:pt idx="9">
                  <c:v>Academic clubs</c:v>
                </c:pt>
                <c:pt idx="10">
                  <c:v>Multicultural Center</c:v>
                </c:pt>
                <c:pt idx="11">
                  <c:v>Student media (newspaper, radio, TV, or yearbook)</c:v>
                </c:pt>
              </c:strCache>
            </c:strRef>
          </c:cat>
          <c:val>
            <c:numRef>
              <c:f>Sheet1!$B$5:$N$5</c:f>
              <c:numCache>
                <c:formatCode>0%</c:formatCode>
                <c:ptCount val="12"/>
                <c:pt idx="0">
                  <c:v>7.9847908745247151E-2</c:v>
                </c:pt>
                <c:pt idx="1">
                  <c:v>0.12167300380228137</c:v>
                </c:pt>
                <c:pt idx="2">
                  <c:v>0.30418250950570341</c:v>
                </c:pt>
                <c:pt idx="3">
                  <c:v>0.1596958174904943</c:v>
                </c:pt>
                <c:pt idx="4">
                  <c:v>0.17870722433460076</c:v>
                </c:pt>
                <c:pt idx="5">
                  <c:v>0.17870722433460076</c:v>
                </c:pt>
                <c:pt idx="6">
                  <c:v>7.9847908745247151E-2</c:v>
                </c:pt>
                <c:pt idx="7">
                  <c:v>0.43726235741444869</c:v>
                </c:pt>
                <c:pt idx="8">
                  <c:v>0.32319391634980987</c:v>
                </c:pt>
                <c:pt idx="9">
                  <c:v>0.12927756653992395</c:v>
                </c:pt>
                <c:pt idx="10">
                  <c:v>4.5627376425855515E-2</c:v>
                </c:pt>
                <c:pt idx="11">
                  <c:v>0.12547528517110265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148-4DAB-9062-B3E7D08F508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Post 9/11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Sheet1!$B$1:$N$1</c:f>
              <c:strCache>
                <c:ptCount val="12"/>
                <c:pt idx="0">
                  <c:v>Honors Program</c:v>
                </c:pt>
                <c:pt idx="1">
                  <c:v>Greek life</c:v>
                </c:pt>
                <c:pt idx="2">
                  <c:v>Intramural, club, or recreational athletics</c:v>
                </c:pt>
                <c:pt idx="3">
                  <c:v>Intercollegiate athletics</c:v>
                </c:pt>
                <c:pt idx="4">
                  <c:v>Visual and performing arts</c:v>
                </c:pt>
                <c:pt idx="5">
                  <c:v>Community service</c:v>
                </c:pt>
                <c:pt idx="6">
                  <c:v>Religious organizations</c:v>
                </c:pt>
                <c:pt idx="7">
                  <c:v>Residence halls</c:v>
                </c:pt>
                <c:pt idx="8">
                  <c:v>Professional or career related organizations</c:v>
                </c:pt>
                <c:pt idx="9">
                  <c:v>Academic clubs</c:v>
                </c:pt>
                <c:pt idx="10">
                  <c:v>Multicultural Center</c:v>
                </c:pt>
                <c:pt idx="11">
                  <c:v>Student media (newspaper, radio, TV, or yearbook)</c:v>
                </c:pt>
              </c:strCache>
            </c:strRef>
          </c:cat>
          <c:val>
            <c:numRef>
              <c:f>Sheet1!$B$6:$N$6</c:f>
              <c:numCache>
                <c:formatCode>0%</c:formatCode>
                <c:ptCount val="12"/>
                <c:pt idx="0">
                  <c:v>0.12432432432432433</c:v>
                </c:pt>
                <c:pt idx="1">
                  <c:v>0.11351351351351352</c:v>
                </c:pt>
                <c:pt idx="2">
                  <c:v>0.27837837837837837</c:v>
                </c:pt>
                <c:pt idx="3">
                  <c:v>9.45945945945946E-2</c:v>
                </c:pt>
                <c:pt idx="4">
                  <c:v>0.14864864864864866</c:v>
                </c:pt>
                <c:pt idx="5">
                  <c:v>0.20270270270270271</c:v>
                </c:pt>
                <c:pt idx="6">
                  <c:v>8.9189189189189194E-2</c:v>
                </c:pt>
                <c:pt idx="7">
                  <c:v>0.33243243243243242</c:v>
                </c:pt>
                <c:pt idx="8">
                  <c:v>0.3</c:v>
                </c:pt>
                <c:pt idx="9">
                  <c:v>0.20540540540540542</c:v>
                </c:pt>
                <c:pt idx="10">
                  <c:v>6.4864864864864868E-2</c:v>
                </c:pt>
                <c:pt idx="11">
                  <c:v>0.10540540540540541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48-4DAB-9062-B3E7D08F508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Post Great Recession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Sheet1!$B$1:$N$1</c:f>
              <c:strCache>
                <c:ptCount val="12"/>
                <c:pt idx="0">
                  <c:v>Honors Program</c:v>
                </c:pt>
                <c:pt idx="1">
                  <c:v>Greek life</c:v>
                </c:pt>
                <c:pt idx="2">
                  <c:v>Intramural, club, or recreational athletics</c:v>
                </c:pt>
                <c:pt idx="3">
                  <c:v>Intercollegiate athletics</c:v>
                </c:pt>
                <c:pt idx="4">
                  <c:v>Visual and performing arts</c:v>
                </c:pt>
                <c:pt idx="5">
                  <c:v>Community service</c:v>
                </c:pt>
                <c:pt idx="6">
                  <c:v>Religious organizations</c:v>
                </c:pt>
                <c:pt idx="7">
                  <c:v>Residence halls</c:v>
                </c:pt>
                <c:pt idx="8">
                  <c:v>Professional or career related organizations</c:v>
                </c:pt>
                <c:pt idx="9">
                  <c:v>Academic clubs</c:v>
                </c:pt>
                <c:pt idx="10">
                  <c:v>Multicultural Center</c:v>
                </c:pt>
                <c:pt idx="11">
                  <c:v>Student media (newspaper, radio, TV, or yearbook)</c:v>
                </c:pt>
              </c:strCache>
            </c:strRef>
          </c:cat>
          <c:val>
            <c:numRef>
              <c:f>Sheet1!$B$7:$N$7</c:f>
              <c:numCache>
                <c:formatCode>0%</c:formatCode>
                <c:ptCount val="12"/>
                <c:pt idx="0">
                  <c:v>0.13169319826338641</c:v>
                </c:pt>
                <c:pt idx="1">
                  <c:v>0.15340086830680175</c:v>
                </c:pt>
                <c:pt idx="2">
                  <c:v>0.31114327062228653</c:v>
                </c:pt>
                <c:pt idx="3">
                  <c:v>7.2358900144717797E-2</c:v>
                </c:pt>
                <c:pt idx="4">
                  <c:v>0.15918958031837915</c:v>
                </c:pt>
                <c:pt idx="5">
                  <c:v>0.30390738060781475</c:v>
                </c:pt>
                <c:pt idx="6">
                  <c:v>7.5253256150506515E-2</c:v>
                </c:pt>
                <c:pt idx="7">
                  <c:v>0.31114327062228653</c:v>
                </c:pt>
                <c:pt idx="8">
                  <c:v>0.29088277858176553</c:v>
                </c:pt>
                <c:pt idx="9">
                  <c:v>0.32706222865412443</c:v>
                </c:pt>
                <c:pt idx="10">
                  <c:v>6.0781476121562955E-2</c:v>
                </c:pt>
                <c:pt idx="11">
                  <c:v>6.8017366136034735E-2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148-4DAB-9062-B3E7D08F5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9790960"/>
        <c:axId val="649795272"/>
      </c:barChart>
      <c:catAx>
        <c:axId val="649790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/>
            </a:pPr>
            <a:endParaRPr lang="en-US"/>
          </a:p>
        </c:txPr>
        <c:crossAx val="649795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979527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649790960"/>
        <c:crosses val="autoZero"/>
        <c:crossBetween val="between"/>
        <c:minorUnit val="2E-3"/>
      </c:valAx>
    </c:plotArea>
    <c:legend>
      <c:legendPos val="b"/>
      <c:layout>
        <c:manualLayout>
          <c:xMode val="edge"/>
          <c:yMode val="edge"/>
          <c:x val="2.3349867076974701E-2"/>
          <c:y val="0.87432258911952754"/>
          <c:w val="0.96059709930760495"/>
          <c:h val="9.8288399441909383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2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521173169945507E-2"/>
          <c:y val="2.9468872214751099E-2"/>
          <c:w val="0.92817399328116801"/>
          <c:h val="0.405453668211445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Current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Sheet1!$B$1:$N$1</c:f>
              <c:strCache>
                <c:ptCount val="12"/>
                <c:pt idx="0">
                  <c:v>Honors Program</c:v>
                </c:pt>
                <c:pt idx="1">
                  <c:v>Greek life</c:v>
                </c:pt>
                <c:pt idx="2">
                  <c:v>Intramural, club, or recreational athletics</c:v>
                </c:pt>
                <c:pt idx="3">
                  <c:v>Intercollegiate athletics</c:v>
                </c:pt>
                <c:pt idx="4">
                  <c:v>Visual and performing arts</c:v>
                </c:pt>
                <c:pt idx="5">
                  <c:v>Community service</c:v>
                </c:pt>
                <c:pt idx="6">
                  <c:v>Religious organizations</c:v>
                </c:pt>
                <c:pt idx="7">
                  <c:v>Residence halls</c:v>
                </c:pt>
                <c:pt idx="8">
                  <c:v>Professional or career related organizations</c:v>
                </c:pt>
                <c:pt idx="9">
                  <c:v>Academic clubs</c:v>
                </c:pt>
                <c:pt idx="10">
                  <c:v>Multicultural Center</c:v>
                </c:pt>
                <c:pt idx="11">
                  <c:v>Student media (newspaper, radio, TV, or yearbook)</c:v>
                </c:pt>
              </c:strCache>
            </c:strRef>
          </c:cat>
          <c:val>
            <c:numRef>
              <c:f>Sheet1!$B$2:$N$2</c:f>
              <c:numCache>
                <c:formatCode>0%</c:formatCode>
                <c:ptCount val="12"/>
                <c:pt idx="0">
                  <c:v>6.0606060606060608E-2</c:v>
                </c:pt>
                <c:pt idx="1">
                  <c:v>9.4696969696969696E-2</c:v>
                </c:pt>
                <c:pt idx="2">
                  <c:v>0.2878787878787879</c:v>
                </c:pt>
                <c:pt idx="3">
                  <c:v>0.19318181818181818</c:v>
                </c:pt>
                <c:pt idx="4">
                  <c:v>0.20075757575757575</c:v>
                </c:pt>
                <c:pt idx="5">
                  <c:v>0.12878787878787878</c:v>
                </c:pt>
                <c:pt idx="6">
                  <c:v>0.12878787878787878</c:v>
                </c:pt>
                <c:pt idx="7">
                  <c:v>0.39015151515151514</c:v>
                </c:pt>
                <c:pt idx="8">
                  <c:v>0.27272727272727271</c:v>
                </c:pt>
                <c:pt idx="9">
                  <c:v>0.18560606060606061</c:v>
                </c:pt>
                <c:pt idx="10">
                  <c:v>3.4090909090909088E-2</c:v>
                </c:pt>
                <c:pt idx="11">
                  <c:v>8.7121212121212127E-2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48-4DAB-9062-B3E7D08F508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Lapsed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Sheet1!$B$1:$N$1</c:f>
              <c:strCache>
                <c:ptCount val="12"/>
                <c:pt idx="0">
                  <c:v>Honors Program</c:v>
                </c:pt>
                <c:pt idx="1">
                  <c:v>Greek life</c:v>
                </c:pt>
                <c:pt idx="2">
                  <c:v>Intramural, club, or recreational athletics</c:v>
                </c:pt>
                <c:pt idx="3">
                  <c:v>Intercollegiate athletics</c:v>
                </c:pt>
                <c:pt idx="4">
                  <c:v>Visual and performing arts</c:v>
                </c:pt>
                <c:pt idx="5">
                  <c:v>Community service</c:v>
                </c:pt>
                <c:pt idx="6">
                  <c:v>Religious organizations</c:v>
                </c:pt>
                <c:pt idx="7">
                  <c:v>Residence halls</c:v>
                </c:pt>
                <c:pt idx="8">
                  <c:v>Professional or career related organizations</c:v>
                </c:pt>
                <c:pt idx="9">
                  <c:v>Academic clubs</c:v>
                </c:pt>
                <c:pt idx="10">
                  <c:v>Multicultural Center</c:v>
                </c:pt>
                <c:pt idx="11">
                  <c:v>Student media (newspaper, radio, TV, or yearbook)</c:v>
                </c:pt>
              </c:strCache>
            </c:strRef>
          </c:cat>
          <c:val>
            <c:numRef>
              <c:f>Sheet1!$B$3:$N$3</c:f>
              <c:numCache>
                <c:formatCode>0%</c:formatCode>
                <c:ptCount val="12"/>
                <c:pt idx="0">
                  <c:v>7.1428571428571425E-2</c:v>
                </c:pt>
                <c:pt idx="1">
                  <c:v>0.14516129032258066</c:v>
                </c:pt>
                <c:pt idx="2">
                  <c:v>0.32488479262672809</c:v>
                </c:pt>
                <c:pt idx="3">
                  <c:v>0.20506912442396313</c:v>
                </c:pt>
                <c:pt idx="4">
                  <c:v>0.23271889400921658</c:v>
                </c:pt>
                <c:pt idx="5">
                  <c:v>0.16820276497695852</c:v>
                </c:pt>
                <c:pt idx="6">
                  <c:v>9.2165898617511524E-2</c:v>
                </c:pt>
                <c:pt idx="7">
                  <c:v>0.45391705069124422</c:v>
                </c:pt>
                <c:pt idx="8">
                  <c:v>0.26728110599078342</c:v>
                </c:pt>
                <c:pt idx="9">
                  <c:v>0.16589861751152074</c:v>
                </c:pt>
                <c:pt idx="10">
                  <c:v>2.3041474654377881E-2</c:v>
                </c:pt>
                <c:pt idx="11">
                  <c:v>0.10829493087557604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48-4DAB-9062-B3E7D08F508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Sheet1!$B$1:$N$1</c:f>
              <c:strCache>
                <c:ptCount val="12"/>
                <c:pt idx="0">
                  <c:v>Honors Program</c:v>
                </c:pt>
                <c:pt idx="1">
                  <c:v>Greek life</c:v>
                </c:pt>
                <c:pt idx="2">
                  <c:v>Intramural, club, or recreational athletics</c:v>
                </c:pt>
                <c:pt idx="3">
                  <c:v>Intercollegiate athletics</c:v>
                </c:pt>
                <c:pt idx="4">
                  <c:v>Visual and performing arts</c:v>
                </c:pt>
                <c:pt idx="5">
                  <c:v>Community service</c:v>
                </c:pt>
                <c:pt idx="6">
                  <c:v>Religious organizations</c:v>
                </c:pt>
                <c:pt idx="7">
                  <c:v>Residence halls</c:v>
                </c:pt>
                <c:pt idx="8">
                  <c:v>Professional or career related organizations</c:v>
                </c:pt>
                <c:pt idx="9">
                  <c:v>Academic clubs</c:v>
                </c:pt>
                <c:pt idx="10">
                  <c:v>Multicultural Center</c:v>
                </c:pt>
                <c:pt idx="11">
                  <c:v>Student media (newspaper, radio, TV, or yearbook)</c:v>
                </c:pt>
              </c:strCache>
            </c:strRef>
          </c:cat>
          <c:val>
            <c:numRef>
              <c:f>Sheet1!$B$4:$N$4</c:f>
              <c:numCache>
                <c:formatCode>0%</c:formatCode>
                <c:ptCount val="12"/>
                <c:pt idx="0">
                  <c:v>0.12352941176470589</c:v>
                </c:pt>
                <c:pt idx="1">
                  <c:v>0.10941176470588235</c:v>
                </c:pt>
                <c:pt idx="2">
                  <c:v>0.27647058823529413</c:v>
                </c:pt>
                <c:pt idx="3">
                  <c:v>7.6470588235294124E-2</c:v>
                </c:pt>
                <c:pt idx="4">
                  <c:v>0.16588235294117648</c:v>
                </c:pt>
                <c:pt idx="5">
                  <c:v>0.24235294117647058</c:v>
                </c:pt>
                <c:pt idx="6">
                  <c:v>9.4117647058823528E-2</c:v>
                </c:pt>
                <c:pt idx="7">
                  <c:v>0.32941176470588235</c:v>
                </c:pt>
                <c:pt idx="8">
                  <c:v>0.27176470588235296</c:v>
                </c:pt>
                <c:pt idx="9">
                  <c:v>0.23294117647058823</c:v>
                </c:pt>
                <c:pt idx="10">
                  <c:v>6.4705882352941183E-2</c:v>
                </c:pt>
                <c:pt idx="11">
                  <c:v>7.4117647058823524E-2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148-4DAB-9062-B3E7D08F5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9788608"/>
        <c:axId val="649795664"/>
      </c:barChart>
      <c:catAx>
        <c:axId val="64978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/>
            </a:pPr>
            <a:endParaRPr lang="en-US"/>
          </a:p>
        </c:txPr>
        <c:crossAx val="6497956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979566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649788608"/>
        <c:crosses val="autoZero"/>
        <c:crossBetween val="between"/>
        <c:minorUnit val="2E-3"/>
      </c:valAx>
    </c:plotArea>
    <c:legend>
      <c:legendPos val="b"/>
      <c:layout>
        <c:manualLayout>
          <c:xMode val="edge"/>
          <c:yMode val="edge"/>
          <c:x val="0"/>
          <c:y val="0.8517117291412839"/>
          <c:w val="1"/>
          <c:h val="0.11336222597716999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2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521173169945507E-2"/>
          <c:y val="2.9468872214751099E-2"/>
          <c:w val="0.92817399328116801"/>
          <c:h val="0.405453668211445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Sheet1!$B$1:$N$1</c:f>
              <c:strCache>
                <c:ptCount val="13"/>
                <c:pt idx="0">
                  <c:v>Honors Program</c:v>
                </c:pt>
                <c:pt idx="1">
                  <c:v>Greek life</c:v>
                </c:pt>
                <c:pt idx="2">
                  <c:v>Intramural, club, or recreational athletics</c:v>
                </c:pt>
                <c:pt idx="3">
                  <c:v>Intercollegiate athletics</c:v>
                </c:pt>
                <c:pt idx="4">
                  <c:v>Visual and performing arts</c:v>
                </c:pt>
                <c:pt idx="5">
                  <c:v>Community service</c:v>
                </c:pt>
                <c:pt idx="6">
                  <c:v>Religious organizations</c:v>
                </c:pt>
                <c:pt idx="7">
                  <c:v>Residence halls</c:v>
                </c:pt>
                <c:pt idx="8">
                  <c:v>Professional or career related organizations</c:v>
                </c:pt>
                <c:pt idx="9">
                  <c:v>Academic clubs</c:v>
                </c:pt>
                <c:pt idx="10">
                  <c:v>Multicultural Center</c:v>
                </c:pt>
                <c:pt idx="11">
                  <c:v>Student media (newspaper, radio, TV, or yearbook)</c:v>
                </c:pt>
                <c:pt idx="12">
                  <c:v>Vandal Connect</c:v>
                </c:pt>
              </c:strCache>
            </c:strRef>
          </c:cat>
          <c:val>
            <c:numRef>
              <c:f>Sheet1!$B$2:$N$2</c:f>
              <c:numCache>
                <c:formatCode>0%</c:formatCode>
                <c:ptCount val="13"/>
                <c:pt idx="0">
                  <c:v>0.11170212765957446</c:v>
                </c:pt>
                <c:pt idx="1">
                  <c:v>0.12411347517730496</c:v>
                </c:pt>
                <c:pt idx="2">
                  <c:v>0.27304964539007093</c:v>
                </c:pt>
                <c:pt idx="3">
                  <c:v>0.12943262411347517</c:v>
                </c:pt>
                <c:pt idx="4">
                  <c:v>0.13475177304964539</c:v>
                </c:pt>
                <c:pt idx="5">
                  <c:v>0.1773049645390071</c:v>
                </c:pt>
                <c:pt idx="6">
                  <c:v>0.13652482269503546</c:v>
                </c:pt>
                <c:pt idx="7">
                  <c:v>0.40780141843971629</c:v>
                </c:pt>
                <c:pt idx="8">
                  <c:v>0.31737588652482268</c:v>
                </c:pt>
                <c:pt idx="9">
                  <c:v>0.1773049645390071</c:v>
                </c:pt>
                <c:pt idx="10">
                  <c:v>3.5460992907801421E-2</c:v>
                </c:pt>
                <c:pt idx="11">
                  <c:v>5.3191489361702128E-2</c:v>
                </c:pt>
                <c:pt idx="12">
                  <c:v>2.8070175438596492E-2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48-4DAB-9062-B3E7D08F508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CLAS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Sheet1!$B$1:$N$1</c:f>
              <c:strCache>
                <c:ptCount val="13"/>
                <c:pt idx="0">
                  <c:v>Honors Program</c:v>
                </c:pt>
                <c:pt idx="1">
                  <c:v>Greek life</c:v>
                </c:pt>
                <c:pt idx="2">
                  <c:v>Intramural, club, or recreational athletics</c:v>
                </c:pt>
                <c:pt idx="3">
                  <c:v>Intercollegiate athletics</c:v>
                </c:pt>
                <c:pt idx="4">
                  <c:v>Visual and performing arts</c:v>
                </c:pt>
                <c:pt idx="5">
                  <c:v>Community service</c:v>
                </c:pt>
                <c:pt idx="6">
                  <c:v>Religious organizations</c:v>
                </c:pt>
                <c:pt idx="7">
                  <c:v>Residence halls</c:v>
                </c:pt>
                <c:pt idx="8">
                  <c:v>Professional or career related organizations</c:v>
                </c:pt>
                <c:pt idx="9">
                  <c:v>Academic clubs</c:v>
                </c:pt>
                <c:pt idx="10">
                  <c:v>Multicultural Center</c:v>
                </c:pt>
                <c:pt idx="11">
                  <c:v>Student media (newspaper, radio, TV, or yearbook)</c:v>
                </c:pt>
                <c:pt idx="12">
                  <c:v>Vandal Connect</c:v>
                </c:pt>
              </c:strCache>
            </c:strRef>
          </c:cat>
          <c:val>
            <c:numRef>
              <c:f>Sheet1!$B$3:$N$3</c:f>
              <c:numCache>
                <c:formatCode>0%</c:formatCode>
                <c:ptCount val="13"/>
                <c:pt idx="0">
                  <c:v>9.4696969696969696E-2</c:v>
                </c:pt>
                <c:pt idx="1">
                  <c:v>9.4696969696969696E-2</c:v>
                </c:pt>
                <c:pt idx="2">
                  <c:v>0.26515151515151514</c:v>
                </c:pt>
                <c:pt idx="3">
                  <c:v>0.11742424242424243</c:v>
                </c:pt>
                <c:pt idx="4">
                  <c:v>8.9015151515151519E-2</c:v>
                </c:pt>
                <c:pt idx="5">
                  <c:v>0.23674242424242425</c:v>
                </c:pt>
                <c:pt idx="6">
                  <c:v>7.1969696969696975E-2</c:v>
                </c:pt>
                <c:pt idx="7">
                  <c:v>0.36553030303030304</c:v>
                </c:pt>
                <c:pt idx="8">
                  <c:v>0.26515151515151514</c:v>
                </c:pt>
                <c:pt idx="9">
                  <c:v>0.26515151515151514</c:v>
                </c:pt>
                <c:pt idx="10">
                  <c:v>7.7651515151515152E-2</c:v>
                </c:pt>
                <c:pt idx="11">
                  <c:v>0.13068181818181818</c:v>
                </c:pt>
                <c:pt idx="12">
                  <c:v>2.2222222222222223E-2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48-4DAB-9062-B3E7D08F508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CVPA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Sheet1!$B$1:$N$1</c:f>
              <c:strCache>
                <c:ptCount val="13"/>
                <c:pt idx="0">
                  <c:v>Honors Program</c:v>
                </c:pt>
                <c:pt idx="1">
                  <c:v>Greek life</c:v>
                </c:pt>
                <c:pt idx="2">
                  <c:v>Intramural, club, or recreational athletics</c:v>
                </c:pt>
                <c:pt idx="3">
                  <c:v>Intercollegiate athletics</c:v>
                </c:pt>
                <c:pt idx="4">
                  <c:v>Visual and performing arts</c:v>
                </c:pt>
                <c:pt idx="5">
                  <c:v>Community service</c:v>
                </c:pt>
                <c:pt idx="6">
                  <c:v>Religious organizations</c:v>
                </c:pt>
                <c:pt idx="7">
                  <c:v>Residence halls</c:v>
                </c:pt>
                <c:pt idx="8">
                  <c:v>Professional or career related organizations</c:v>
                </c:pt>
                <c:pt idx="9">
                  <c:v>Academic clubs</c:v>
                </c:pt>
                <c:pt idx="10">
                  <c:v>Multicultural Center</c:v>
                </c:pt>
                <c:pt idx="11">
                  <c:v>Student media (newspaper, radio, TV, or yearbook)</c:v>
                </c:pt>
                <c:pt idx="12">
                  <c:v>Vandal Connect</c:v>
                </c:pt>
              </c:strCache>
            </c:strRef>
          </c:cat>
          <c:val>
            <c:numRef>
              <c:f>Sheet1!$B$4:$N$4</c:f>
              <c:numCache>
                <c:formatCode>0%</c:formatCode>
                <c:ptCount val="13"/>
                <c:pt idx="0">
                  <c:v>0.11666666666666667</c:v>
                </c:pt>
                <c:pt idx="1">
                  <c:v>0.1</c:v>
                </c:pt>
                <c:pt idx="2">
                  <c:v>0.3125</c:v>
                </c:pt>
                <c:pt idx="3">
                  <c:v>0.1</c:v>
                </c:pt>
                <c:pt idx="4">
                  <c:v>0.63749999999999996</c:v>
                </c:pt>
                <c:pt idx="5">
                  <c:v>0.2</c:v>
                </c:pt>
                <c:pt idx="6">
                  <c:v>0.1</c:v>
                </c:pt>
                <c:pt idx="7">
                  <c:v>0.38333333333333336</c:v>
                </c:pt>
                <c:pt idx="8">
                  <c:v>0.18333333333333332</c:v>
                </c:pt>
                <c:pt idx="9">
                  <c:v>0.1125</c:v>
                </c:pt>
                <c:pt idx="10">
                  <c:v>3.3333333333333333E-2</c:v>
                </c:pt>
                <c:pt idx="11">
                  <c:v>0.1125</c:v>
                </c:pt>
                <c:pt idx="12">
                  <c:v>1.4336917562724014E-2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148-4DAB-9062-B3E7D08F508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COB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Sheet1!$B$1:$N$1</c:f>
              <c:strCache>
                <c:ptCount val="13"/>
                <c:pt idx="0">
                  <c:v>Honors Program</c:v>
                </c:pt>
                <c:pt idx="1">
                  <c:v>Greek life</c:v>
                </c:pt>
                <c:pt idx="2">
                  <c:v>Intramural, club, or recreational athletics</c:v>
                </c:pt>
                <c:pt idx="3">
                  <c:v>Intercollegiate athletics</c:v>
                </c:pt>
                <c:pt idx="4">
                  <c:v>Visual and performing arts</c:v>
                </c:pt>
                <c:pt idx="5">
                  <c:v>Community service</c:v>
                </c:pt>
                <c:pt idx="6">
                  <c:v>Religious organizations</c:v>
                </c:pt>
                <c:pt idx="7">
                  <c:v>Residence halls</c:v>
                </c:pt>
                <c:pt idx="8">
                  <c:v>Professional or career related organizations</c:v>
                </c:pt>
                <c:pt idx="9">
                  <c:v>Academic clubs</c:v>
                </c:pt>
                <c:pt idx="10">
                  <c:v>Multicultural Center</c:v>
                </c:pt>
                <c:pt idx="11">
                  <c:v>Student media (newspaper, radio, TV, or yearbook)</c:v>
                </c:pt>
                <c:pt idx="12">
                  <c:v>Vandal Connect</c:v>
                </c:pt>
              </c:strCache>
            </c:strRef>
          </c:cat>
          <c:val>
            <c:numRef>
              <c:f>Sheet1!$B$5:$N$5</c:f>
              <c:numCache>
                <c:formatCode>0%</c:formatCode>
                <c:ptCount val="13"/>
                <c:pt idx="0">
                  <c:v>5.1886792452830191E-2</c:v>
                </c:pt>
                <c:pt idx="1">
                  <c:v>0.16981132075471697</c:v>
                </c:pt>
                <c:pt idx="2">
                  <c:v>0.38207547169811323</c:v>
                </c:pt>
                <c:pt idx="3">
                  <c:v>0.21698113207547171</c:v>
                </c:pt>
                <c:pt idx="4">
                  <c:v>7.5471698113207544E-2</c:v>
                </c:pt>
                <c:pt idx="5">
                  <c:v>0.17924528301886791</c:v>
                </c:pt>
                <c:pt idx="6">
                  <c:v>6.1320754716981132E-2</c:v>
                </c:pt>
                <c:pt idx="7">
                  <c:v>0.30188679245283018</c:v>
                </c:pt>
                <c:pt idx="8">
                  <c:v>0.26415094339622641</c:v>
                </c:pt>
                <c:pt idx="9">
                  <c:v>0.24056603773584906</c:v>
                </c:pt>
                <c:pt idx="10">
                  <c:v>2.358490566037736E-2</c:v>
                </c:pt>
                <c:pt idx="11">
                  <c:v>2.8301886792452831E-2</c:v>
                </c:pt>
                <c:pt idx="12">
                  <c:v>4.3243243243243246E-2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148-4DAB-9062-B3E7D08F508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Sheet1!$B$1:$N$1</c:f>
              <c:strCache>
                <c:ptCount val="13"/>
                <c:pt idx="0">
                  <c:v>Honors Program</c:v>
                </c:pt>
                <c:pt idx="1">
                  <c:v>Greek life</c:v>
                </c:pt>
                <c:pt idx="2">
                  <c:v>Intramural, club, or recreational athletics</c:v>
                </c:pt>
                <c:pt idx="3">
                  <c:v>Intercollegiate athletics</c:v>
                </c:pt>
                <c:pt idx="4">
                  <c:v>Visual and performing arts</c:v>
                </c:pt>
                <c:pt idx="5">
                  <c:v>Community service</c:v>
                </c:pt>
                <c:pt idx="6">
                  <c:v>Religious organizations</c:v>
                </c:pt>
                <c:pt idx="7">
                  <c:v>Residence halls</c:v>
                </c:pt>
                <c:pt idx="8">
                  <c:v>Professional or career related organizations</c:v>
                </c:pt>
                <c:pt idx="9">
                  <c:v>Academic clubs</c:v>
                </c:pt>
                <c:pt idx="10">
                  <c:v>Multicultural Center</c:v>
                </c:pt>
                <c:pt idx="11">
                  <c:v>Student media (newspaper, radio, TV, or yearbook)</c:v>
                </c:pt>
                <c:pt idx="12">
                  <c:v>Vandal Connect</c:v>
                </c:pt>
              </c:strCache>
            </c:strRef>
          </c:cat>
          <c:val>
            <c:numRef>
              <c:f>Sheet1!$B$6:$N$6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48-4DAB-9062-B3E7D08F508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Sheet1!$B$1:$N$1</c:f>
              <c:strCache>
                <c:ptCount val="13"/>
                <c:pt idx="0">
                  <c:v>Honors Program</c:v>
                </c:pt>
                <c:pt idx="1">
                  <c:v>Greek life</c:v>
                </c:pt>
                <c:pt idx="2">
                  <c:v>Intramural, club, or recreational athletics</c:v>
                </c:pt>
                <c:pt idx="3">
                  <c:v>Intercollegiate athletics</c:v>
                </c:pt>
                <c:pt idx="4">
                  <c:v>Visual and performing arts</c:v>
                </c:pt>
                <c:pt idx="5">
                  <c:v>Community service</c:v>
                </c:pt>
                <c:pt idx="6">
                  <c:v>Religious organizations</c:v>
                </c:pt>
                <c:pt idx="7">
                  <c:v>Residence halls</c:v>
                </c:pt>
                <c:pt idx="8">
                  <c:v>Professional or career related organizations</c:v>
                </c:pt>
                <c:pt idx="9">
                  <c:v>Academic clubs</c:v>
                </c:pt>
                <c:pt idx="10">
                  <c:v>Multicultural Center</c:v>
                </c:pt>
                <c:pt idx="11">
                  <c:v>Student media (newspaper, radio, TV, or yearbook)</c:v>
                </c:pt>
                <c:pt idx="12">
                  <c:v>Vandal Connect</c:v>
                </c:pt>
              </c:strCache>
            </c:strRef>
          </c:cat>
          <c:val>
            <c:numRef>
              <c:f>Sheet1!$B$7:$N$7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148-4DAB-9062-B3E7D08F5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9796448"/>
        <c:axId val="649796840"/>
      </c:barChart>
      <c:catAx>
        <c:axId val="649796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/>
            </a:pPr>
            <a:endParaRPr lang="en-US"/>
          </a:p>
        </c:txPr>
        <c:crossAx val="649796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979684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649796448"/>
        <c:crosses val="autoZero"/>
        <c:crossBetween val="between"/>
        <c:minorUnit val="2E-3"/>
      </c:valAx>
    </c:plotArea>
    <c:legend>
      <c:legendPos val="b"/>
      <c:layout>
        <c:manualLayout>
          <c:xMode val="edge"/>
          <c:yMode val="edge"/>
          <c:x val="0"/>
          <c:y val="0.84166245803984219"/>
          <c:w val="1"/>
          <c:h val="0.11336222597716999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481135170483598"/>
          <c:y val="3.28536519142004E-2"/>
          <c:w val="0.503754037776735"/>
          <c:h val="0.812100565351408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All School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Sheet1!$B$1:$M$1</c:f>
              <c:strCache>
                <c:ptCount val="12"/>
                <c:pt idx="0">
                  <c:v> Knowing how dues/gifts are used </c:v>
                </c:pt>
                <c:pt idx="1">
                  <c:v> Providing financial support to KU students </c:v>
                </c:pt>
                <c:pt idx="2">
                  <c:v> To increase the quality of the academics </c:v>
                </c:pt>
                <c:pt idx="3">
                  <c:v> Lower tuition </c:v>
                </c:pt>
                <c:pt idx="4">
                  <c:v> Attract high-quality faculty </c:v>
                </c:pt>
                <c:pt idx="5">
                  <c:v> Having life-long learning opportunities available </c:v>
                </c:pt>
                <c:pt idx="6">
                  <c:v> Nicer facilities </c:v>
                </c:pt>
                <c:pt idx="7">
                  <c:v> Campus privileges </c:v>
                </c:pt>
                <c:pt idx="8">
                  <c:v> Higher school ranking </c:v>
                </c:pt>
                <c:pt idx="9">
                  <c:v> More exclusive benefits for alumni </c:v>
                </c:pt>
                <c:pt idx="10">
                  <c:v> Alumni activities in my area </c:v>
                </c:pt>
                <c:pt idx="11">
                  <c:v> It's the right thing to do </c:v>
                </c:pt>
              </c:strCache>
            </c:strRef>
          </c:cat>
          <c:val>
            <c:numRef>
              <c:f>Sheet1!$B$2:$M$2</c:f>
              <c:numCache>
                <c:formatCode>_(* #,##0.00_);_(* \(#,##0.00\);_(* "-"??_);_(@_)</c:formatCode>
                <c:ptCount val="12"/>
                <c:pt idx="0">
                  <c:v>3.12</c:v>
                </c:pt>
                <c:pt idx="1">
                  <c:v>3.08</c:v>
                </c:pt>
                <c:pt idx="2">
                  <c:v>2.99</c:v>
                </c:pt>
                <c:pt idx="3">
                  <c:v>2.82</c:v>
                </c:pt>
                <c:pt idx="4">
                  <c:v>2.93</c:v>
                </c:pt>
                <c:pt idx="5">
                  <c:v>2.77</c:v>
                </c:pt>
                <c:pt idx="6">
                  <c:v>2.71</c:v>
                </c:pt>
                <c:pt idx="7">
                  <c:v>2.34</c:v>
                </c:pt>
                <c:pt idx="8">
                  <c:v>2.68</c:v>
                </c:pt>
                <c:pt idx="9">
                  <c:v>2.23</c:v>
                </c:pt>
                <c:pt idx="10">
                  <c:v>2.3199999999999998</c:v>
                </c:pt>
                <c:pt idx="11">
                  <c:v>2.4300000000000002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D4-45F4-9264-9BED10057B9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Comps 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cat>
            <c:strRef>
              <c:f>Sheet1!$B$1:$M$1</c:f>
              <c:strCache>
                <c:ptCount val="12"/>
                <c:pt idx="0">
                  <c:v> Knowing how dues/gifts are used </c:v>
                </c:pt>
                <c:pt idx="1">
                  <c:v> Providing financial support to KU students </c:v>
                </c:pt>
                <c:pt idx="2">
                  <c:v> To increase the quality of the academics </c:v>
                </c:pt>
                <c:pt idx="3">
                  <c:v> Lower tuition </c:v>
                </c:pt>
                <c:pt idx="4">
                  <c:v> Attract high-quality faculty </c:v>
                </c:pt>
                <c:pt idx="5">
                  <c:v> Having life-long learning opportunities available </c:v>
                </c:pt>
                <c:pt idx="6">
                  <c:v> Nicer facilities </c:v>
                </c:pt>
                <c:pt idx="7">
                  <c:v> Campus privileges </c:v>
                </c:pt>
                <c:pt idx="8">
                  <c:v> Higher school ranking </c:v>
                </c:pt>
                <c:pt idx="9">
                  <c:v> More exclusive benefits for alumni </c:v>
                </c:pt>
                <c:pt idx="10">
                  <c:v> Alumni activities in my area </c:v>
                </c:pt>
                <c:pt idx="11">
                  <c:v> It's the right thing to do </c:v>
                </c:pt>
              </c:strCache>
            </c:strRef>
          </c:cat>
          <c:val>
            <c:numRef>
              <c:f>Sheet1!$B$3:$M$3</c:f>
              <c:numCache>
                <c:formatCode>_(* #,##0.00_);_(* \(#,##0.00\);_(* "-"??_);_(@_)</c:formatCode>
                <c:ptCount val="12"/>
                <c:pt idx="0">
                  <c:v>2.94</c:v>
                </c:pt>
                <c:pt idx="1">
                  <c:v>2.76</c:v>
                </c:pt>
                <c:pt idx="2">
                  <c:v>2.68</c:v>
                </c:pt>
                <c:pt idx="3">
                  <c:v>2.71</c:v>
                </c:pt>
                <c:pt idx="4">
                  <c:v>2.64</c:v>
                </c:pt>
                <c:pt idx="5">
                  <c:v>2.4</c:v>
                </c:pt>
                <c:pt idx="6">
                  <c:v>2.41</c:v>
                </c:pt>
                <c:pt idx="8">
                  <c:v>2.48</c:v>
                </c:pt>
                <c:pt idx="10">
                  <c:v>2.2599999999999998</c:v>
                </c:pt>
                <c:pt idx="11">
                  <c:v>2.1800000000000002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D4-45F4-9264-9BED10057B9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Kutztown University 2018 </c:v>
                </c:pt>
              </c:strCache>
            </c:strRef>
          </c:tx>
          <c:spPr>
            <a:solidFill>
              <a:srgbClr val="701931"/>
            </a:solidFill>
          </c:spPr>
          <c:invertIfNegative val="0"/>
          <c:cat>
            <c:strRef>
              <c:f>Sheet1!$B$1:$M$1</c:f>
              <c:strCache>
                <c:ptCount val="12"/>
                <c:pt idx="0">
                  <c:v> Knowing how dues/gifts are used </c:v>
                </c:pt>
                <c:pt idx="1">
                  <c:v> Providing financial support to KU students </c:v>
                </c:pt>
                <c:pt idx="2">
                  <c:v> To increase the quality of the academics </c:v>
                </c:pt>
                <c:pt idx="3">
                  <c:v> Lower tuition </c:v>
                </c:pt>
                <c:pt idx="4">
                  <c:v> Attract high-quality faculty </c:v>
                </c:pt>
                <c:pt idx="5">
                  <c:v> Having life-long learning opportunities available </c:v>
                </c:pt>
                <c:pt idx="6">
                  <c:v> Nicer facilities </c:v>
                </c:pt>
                <c:pt idx="7">
                  <c:v> Campus privileges </c:v>
                </c:pt>
                <c:pt idx="8">
                  <c:v> Higher school ranking </c:v>
                </c:pt>
                <c:pt idx="9">
                  <c:v> More exclusive benefits for alumni </c:v>
                </c:pt>
                <c:pt idx="10">
                  <c:v> Alumni activities in my area </c:v>
                </c:pt>
                <c:pt idx="11">
                  <c:v> It's the right thing to do </c:v>
                </c:pt>
              </c:strCache>
            </c:strRef>
          </c:cat>
          <c:val>
            <c:numRef>
              <c:f>Sheet1!$B$4:$M$4</c:f>
              <c:numCache>
                <c:formatCode>_(* #,##0.00_);_(* \(#,##0.00\);_(* "-"??_);_(@_)</c:formatCode>
                <c:ptCount val="12"/>
                <c:pt idx="0">
                  <c:v>2.9</c:v>
                </c:pt>
                <c:pt idx="1">
                  <c:v>2.85</c:v>
                </c:pt>
                <c:pt idx="2">
                  <c:v>2.79</c:v>
                </c:pt>
                <c:pt idx="3">
                  <c:v>2.74</c:v>
                </c:pt>
                <c:pt idx="4">
                  <c:v>2.71</c:v>
                </c:pt>
                <c:pt idx="5">
                  <c:v>2.68</c:v>
                </c:pt>
                <c:pt idx="6">
                  <c:v>2.57</c:v>
                </c:pt>
                <c:pt idx="7">
                  <c:v>2.41</c:v>
                </c:pt>
                <c:pt idx="8">
                  <c:v>2.39</c:v>
                </c:pt>
                <c:pt idx="9">
                  <c:v>2.33</c:v>
                </c:pt>
                <c:pt idx="10">
                  <c:v>2.31</c:v>
                </c:pt>
                <c:pt idx="11">
                  <c:v>2.25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6D4-45F4-9264-9BED10057B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0444472"/>
        <c:axId val="450444864"/>
      </c:barChart>
      <c:catAx>
        <c:axId val="4504444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450444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0444864"/>
        <c:scaling>
          <c:orientation val="minMax"/>
          <c:max val="4"/>
          <c:min val="1"/>
        </c:scaling>
        <c:delete val="1"/>
        <c:axPos val="t"/>
        <c:majorGridlines/>
        <c:numFmt formatCode="_(* #,##0.00_);_(* \(#,##0.00\);_(* &quot;-&quot;??_);_(@_)" sourceLinked="1"/>
        <c:majorTickMark val="out"/>
        <c:minorTickMark val="none"/>
        <c:tickLblPos val="none"/>
        <c:crossAx val="450444472"/>
        <c:crosses val="autoZero"/>
        <c:crossBetween val="between"/>
        <c:majorUnit val="1"/>
        <c:minorUnit val="0.04"/>
      </c:valAx>
    </c:plotArea>
    <c:legend>
      <c:legendPos val="b"/>
      <c:layout>
        <c:manualLayout>
          <c:xMode val="edge"/>
          <c:yMode val="edge"/>
          <c:x val="0"/>
          <c:y val="0.8888127500653179"/>
          <c:w val="1"/>
          <c:h val="6.5932714819235752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945801163445602"/>
          <c:y val="1.9841269841269799E-2"/>
          <c:w val="0.44644523197809399"/>
          <c:h val="0.812100565351408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Woodstock\ Vietnam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Sheet1!$B$1:$N$1</c:f>
              <c:strCache>
                <c:ptCount val="12"/>
                <c:pt idx="0">
                  <c:v> Knowing how dues/gifts are used </c:v>
                </c:pt>
                <c:pt idx="1">
                  <c:v> Providing financial support to KU students </c:v>
                </c:pt>
                <c:pt idx="2">
                  <c:v> To increase the quality of the academics </c:v>
                </c:pt>
                <c:pt idx="3">
                  <c:v> Lower tuition </c:v>
                </c:pt>
                <c:pt idx="4">
                  <c:v> Attract high-quality faculty </c:v>
                </c:pt>
                <c:pt idx="5">
                  <c:v> Having life-long learning opportunities available </c:v>
                </c:pt>
                <c:pt idx="6">
                  <c:v> Nicer facilities </c:v>
                </c:pt>
                <c:pt idx="7">
                  <c:v> Campus privileges </c:v>
                </c:pt>
                <c:pt idx="8">
                  <c:v> Higher school ranking </c:v>
                </c:pt>
                <c:pt idx="9">
                  <c:v> More exclusive benefits for alumni </c:v>
                </c:pt>
                <c:pt idx="10">
                  <c:v> Alumni activities in my area </c:v>
                </c:pt>
                <c:pt idx="11">
                  <c:v> It's the right thing to do </c:v>
                </c:pt>
              </c:strCache>
            </c:strRef>
          </c:cat>
          <c:val>
            <c:numRef>
              <c:f>Sheet1!$B$2:$N$2</c:f>
              <c:numCache>
                <c:formatCode>_(* #,##0.00_);_(* \(#,##0.00\);_(* "-"??_);_(@_)</c:formatCode>
                <c:ptCount val="12"/>
                <c:pt idx="0">
                  <c:v>3.05</c:v>
                </c:pt>
                <c:pt idx="1">
                  <c:v>3.06</c:v>
                </c:pt>
                <c:pt idx="2">
                  <c:v>2.92</c:v>
                </c:pt>
                <c:pt idx="3">
                  <c:v>2.77</c:v>
                </c:pt>
                <c:pt idx="4">
                  <c:v>2.99</c:v>
                </c:pt>
                <c:pt idx="5">
                  <c:v>2.4300000000000002</c:v>
                </c:pt>
                <c:pt idx="6">
                  <c:v>2.54</c:v>
                </c:pt>
                <c:pt idx="7">
                  <c:v>2.19</c:v>
                </c:pt>
                <c:pt idx="8">
                  <c:v>2.65</c:v>
                </c:pt>
                <c:pt idx="9">
                  <c:v>2</c:v>
                </c:pt>
                <c:pt idx="10">
                  <c:v>2.31</c:v>
                </c:pt>
                <c:pt idx="11">
                  <c:v>2.64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F4-450C-BD19-1EABD8E0BB8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Post Watergate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Sheet1!$B$1:$N$1</c:f>
              <c:strCache>
                <c:ptCount val="12"/>
                <c:pt idx="0">
                  <c:v> Knowing how dues/gifts are used </c:v>
                </c:pt>
                <c:pt idx="1">
                  <c:v> Providing financial support to KU students </c:v>
                </c:pt>
                <c:pt idx="2">
                  <c:v> To increase the quality of the academics </c:v>
                </c:pt>
                <c:pt idx="3">
                  <c:v> Lower tuition </c:v>
                </c:pt>
                <c:pt idx="4">
                  <c:v> Attract high-quality faculty </c:v>
                </c:pt>
                <c:pt idx="5">
                  <c:v> Having life-long learning opportunities available </c:v>
                </c:pt>
                <c:pt idx="6">
                  <c:v> Nicer facilities </c:v>
                </c:pt>
                <c:pt idx="7">
                  <c:v> Campus privileges </c:v>
                </c:pt>
                <c:pt idx="8">
                  <c:v> Higher school ranking </c:v>
                </c:pt>
                <c:pt idx="9">
                  <c:v> More exclusive benefits for alumni </c:v>
                </c:pt>
                <c:pt idx="10">
                  <c:v> Alumni activities in my area </c:v>
                </c:pt>
                <c:pt idx="11">
                  <c:v> It's the right thing to do </c:v>
                </c:pt>
              </c:strCache>
            </c:strRef>
          </c:cat>
          <c:val>
            <c:numRef>
              <c:f>Sheet1!$B$3:$N$3</c:f>
              <c:numCache>
                <c:formatCode>_(* #,##0.00_);_(* \(#,##0.00\);_(* "-"??_);_(@_)</c:formatCode>
                <c:ptCount val="12"/>
                <c:pt idx="0">
                  <c:v>2.96</c:v>
                </c:pt>
                <c:pt idx="1">
                  <c:v>2.78</c:v>
                </c:pt>
                <c:pt idx="2">
                  <c:v>2.74</c:v>
                </c:pt>
                <c:pt idx="3">
                  <c:v>2.57</c:v>
                </c:pt>
                <c:pt idx="4">
                  <c:v>2.77</c:v>
                </c:pt>
                <c:pt idx="5">
                  <c:v>2.56</c:v>
                </c:pt>
                <c:pt idx="6">
                  <c:v>2.5299999999999998</c:v>
                </c:pt>
                <c:pt idx="7">
                  <c:v>2.2799999999999998</c:v>
                </c:pt>
                <c:pt idx="8">
                  <c:v>2.33</c:v>
                </c:pt>
                <c:pt idx="9">
                  <c:v>2.12</c:v>
                </c:pt>
                <c:pt idx="10">
                  <c:v>2.17</c:v>
                </c:pt>
                <c:pt idx="11">
                  <c:v>2.34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F4-450C-BD19-1EABD8E0BB8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Yuppie\End of Cold War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Sheet1!$B$1:$N$1</c:f>
              <c:strCache>
                <c:ptCount val="12"/>
                <c:pt idx="0">
                  <c:v> Knowing how dues/gifts are used </c:v>
                </c:pt>
                <c:pt idx="1">
                  <c:v> Providing financial support to KU students </c:v>
                </c:pt>
                <c:pt idx="2">
                  <c:v> To increase the quality of the academics </c:v>
                </c:pt>
                <c:pt idx="3">
                  <c:v> Lower tuition </c:v>
                </c:pt>
                <c:pt idx="4">
                  <c:v> Attract high-quality faculty </c:v>
                </c:pt>
                <c:pt idx="5">
                  <c:v> Having life-long learning opportunities available </c:v>
                </c:pt>
                <c:pt idx="6">
                  <c:v> Nicer facilities </c:v>
                </c:pt>
                <c:pt idx="7">
                  <c:v> Campus privileges </c:v>
                </c:pt>
                <c:pt idx="8">
                  <c:v> Higher school ranking </c:v>
                </c:pt>
                <c:pt idx="9">
                  <c:v> More exclusive benefits for alumni </c:v>
                </c:pt>
                <c:pt idx="10">
                  <c:v> Alumni activities in my area </c:v>
                </c:pt>
                <c:pt idx="11">
                  <c:v> It's the right thing to do </c:v>
                </c:pt>
              </c:strCache>
            </c:strRef>
          </c:cat>
          <c:val>
            <c:numRef>
              <c:f>Sheet1!$B$4:$N$4</c:f>
              <c:numCache>
                <c:formatCode>_(* #,##0.00_);_(* \(#,##0.00\);_(* "-"??_);_(@_)</c:formatCode>
                <c:ptCount val="12"/>
                <c:pt idx="0">
                  <c:v>2.9</c:v>
                </c:pt>
                <c:pt idx="1">
                  <c:v>2.83</c:v>
                </c:pt>
                <c:pt idx="2">
                  <c:v>2.74</c:v>
                </c:pt>
                <c:pt idx="3">
                  <c:v>2.58</c:v>
                </c:pt>
                <c:pt idx="4">
                  <c:v>2.7</c:v>
                </c:pt>
                <c:pt idx="5">
                  <c:v>2.4900000000000002</c:v>
                </c:pt>
                <c:pt idx="6">
                  <c:v>2.5299999999999998</c:v>
                </c:pt>
                <c:pt idx="7">
                  <c:v>2.29</c:v>
                </c:pt>
                <c:pt idx="8">
                  <c:v>2.37</c:v>
                </c:pt>
                <c:pt idx="9">
                  <c:v>2.14</c:v>
                </c:pt>
                <c:pt idx="10">
                  <c:v>2.1800000000000002</c:v>
                </c:pt>
                <c:pt idx="11">
                  <c:v>2.25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F4-450C-BD19-1EABD8E0BB8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Electronic Revolution\Dot-Com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Sheet1!$B$1:$N$1</c:f>
              <c:strCache>
                <c:ptCount val="12"/>
                <c:pt idx="0">
                  <c:v> Knowing how dues/gifts are used </c:v>
                </c:pt>
                <c:pt idx="1">
                  <c:v> Providing financial support to KU students </c:v>
                </c:pt>
                <c:pt idx="2">
                  <c:v> To increase the quality of the academics </c:v>
                </c:pt>
                <c:pt idx="3">
                  <c:v> Lower tuition </c:v>
                </c:pt>
                <c:pt idx="4">
                  <c:v> Attract high-quality faculty </c:v>
                </c:pt>
                <c:pt idx="5">
                  <c:v> Having life-long learning opportunities available </c:v>
                </c:pt>
                <c:pt idx="6">
                  <c:v> Nicer facilities </c:v>
                </c:pt>
                <c:pt idx="7">
                  <c:v> Campus privileges </c:v>
                </c:pt>
                <c:pt idx="8">
                  <c:v> Higher school ranking </c:v>
                </c:pt>
                <c:pt idx="9">
                  <c:v> More exclusive benefits for alumni </c:v>
                </c:pt>
                <c:pt idx="10">
                  <c:v> Alumni activities in my area </c:v>
                </c:pt>
                <c:pt idx="11">
                  <c:v> It's the right thing to do </c:v>
                </c:pt>
              </c:strCache>
            </c:strRef>
          </c:cat>
          <c:val>
            <c:numRef>
              <c:f>Sheet1!$B$5:$N$5</c:f>
              <c:numCache>
                <c:formatCode>_(* #,##0.00_);_(* \(#,##0.00\);_(* "-"??_);_(@_)</c:formatCode>
                <c:ptCount val="12"/>
                <c:pt idx="0">
                  <c:v>2.88</c:v>
                </c:pt>
                <c:pt idx="1">
                  <c:v>2.79</c:v>
                </c:pt>
                <c:pt idx="2">
                  <c:v>2.76</c:v>
                </c:pt>
                <c:pt idx="3">
                  <c:v>2.61</c:v>
                </c:pt>
                <c:pt idx="4">
                  <c:v>2.6</c:v>
                </c:pt>
                <c:pt idx="5">
                  <c:v>2.68</c:v>
                </c:pt>
                <c:pt idx="6">
                  <c:v>2.4700000000000002</c:v>
                </c:pt>
                <c:pt idx="7">
                  <c:v>2.38</c:v>
                </c:pt>
                <c:pt idx="8">
                  <c:v>2.2400000000000002</c:v>
                </c:pt>
                <c:pt idx="9">
                  <c:v>2.33</c:v>
                </c:pt>
                <c:pt idx="10">
                  <c:v>2.37</c:v>
                </c:pt>
                <c:pt idx="11">
                  <c:v>2.35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8F4-450C-BD19-1EABD8E0BB8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 Post 9/11 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Sheet1!$B$1:$N$1</c:f>
              <c:strCache>
                <c:ptCount val="12"/>
                <c:pt idx="0">
                  <c:v> Knowing how dues/gifts are used </c:v>
                </c:pt>
                <c:pt idx="1">
                  <c:v> Providing financial support to KU students </c:v>
                </c:pt>
                <c:pt idx="2">
                  <c:v> To increase the quality of the academics </c:v>
                </c:pt>
                <c:pt idx="3">
                  <c:v> Lower tuition </c:v>
                </c:pt>
                <c:pt idx="4">
                  <c:v> Attract high-quality faculty </c:v>
                </c:pt>
                <c:pt idx="5">
                  <c:v> Having life-long learning opportunities available </c:v>
                </c:pt>
                <c:pt idx="6">
                  <c:v> Nicer facilities </c:v>
                </c:pt>
                <c:pt idx="7">
                  <c:v> Campus privileges </c:v>
                </c:pt>
                <c:pt idx="8">
                  <c:v> Higher school ranking </c:v>
                </c:pt>
                <c:pt idx="9">
                  <c:v> More exclusive benefits for alumni </c:v>
                </c:pt>
                <c:pt idx="10">
                  <c:v> Alumni activities in my area </c:v>
                </c:pt>
                <c:pt idx="11">
                  <c:v> It's the right thing to do </c:v>
                </c:pt>
              </c:strCache>
            </c:strRef>
          </c:cat>
          <c:val>
            <c:numRef>
              <c:f>Sheet1!$B$6:$N$6</c:f>
              <c:numCache>
                <c:formatCode>_(* #,##0.00_);_(* \(#,##0.00\);_(* "-"??_);_(@_)</c:formatCode>
                <c:ptCount val="12"/>
                <c:pt idx="0">
                  <c:v>2.84</c:v>
                </c:pt>
                <c:pt idx="1">
                  <c:v>2.64</c:v>
                </c:pt>
                <c:pt idx="2">
                  <c:v>2.63</c:v>
                </c:pt>
                <c:pt idx="3">
                  <c:v>2.66</c:v>
                </c:pt>
                <c:pt idx="4">
                  <c:v>2.52</c:v>
                </c:pt>
                <c:pt idx="5">
                  <c:v>2.68</c:v>
                </c:pt>
                <c:pt idx="6">
                  <c:v>2.42</c:v>
                </c:pt>
                <c:pt idx="7">
                  <c:v>2.4300000000000002</c:v>
                </c:pt>
                <c:pt idx="8">
                  <c:v>2.2599999999999998</c:v>
                </c:pt>
                <c:pt idx="9">
                  <c:v>2.4</c:v>
                </c:pt>
                <c:pt idx="10">
                  <c:v>2.31</c:v>
                </c:pt>
                <c:pt idx="11">
                  <c:v>2.09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8F4-450C-BD19-1EABD8E0BB8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 Post Great Recession 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cat>
            <c:strRef>
              <c:f>Sheet1!$B$1:$N$1</c:f>
              <c:strCache>
                <c:ptCount val="12"/>
                <c:pt idx="0">
                  <c:v> Knowing how dues/gifts are used </c:v>
                </c:pt>
                <c:pt idx="1">
                  <c:v> Providing financial support to KU students </c:v>
                </c:pt>
                <c:pt idx="2">
                  <c:v> To increase the quality of the academics </c:v>
                </c:pt>
                <c:pt idx="3">
                  <c:v> Lower tuition </c:v>
                </c:pt>
                <c:pt idx="4">
                  <c:v> Attract high-quality faculty </c:v>
                </c:pt>
                <c:pt idx="5">
                  <c:v> Having life-long learning opportunities available </c:v>
                </c:pt>
                <c:pt idx="6">
                  <c:v> Nicer facilities </c:v>
                </c:pt>
                <c:pt idx="7">
                  <c:v> Campus privileges </c:v>
                </c:pt>
                <c:pt idx="8">
                  <c:v> Higher school ranking </c:v>
                </c:pt>
                <c:pt idx="9">
                  <c:v> More exclusive benefits for alumni </c:v>
                </c:pt>
                <c:pt idx="10">
                  <c:v> Alumni activities in my area </c:v>
                </c:pt>
                <c:pt idx="11">
                  <c:v> It's the right thing to do </c:v>
                </c:pt>
              </c:strCache>
            </c:strRef>
          </c:cat>
          <c:val>
            <c:numRef>
              <c:f>Sheet1!$B$7:$N$7</c:f>
              <c:numCache>
                <c:formatCode>_(* #,##0.00_);_(* \(#,##0.00\);_(* "-"??_);_(@_)</c:formatCode>
                <c:ptCount val="12"/>
                <c:pt idx="0">
                  <c:v>2.9</c:v>
                </c:pt>
                <c:pt idx="1">
                  <c:v>2.96</c:v>
                </c:pt>
                <c:pt idx="2">
                  <c:v>2.9</c:v>
                </c:pt>
                <c:pt idx="3">
                  <c:v>2.92</c:v>
                </c:pt>
                <c:pt idx="4">
                  <c:v>2.79</c:v>
                </c:pt>
                <c:pt idx="5">
                  <c:v>2.85</c:v>
                </c:pt>
                <c:pt idx="6">
                  <c:v>2.7</c:v>
                </c:pt>
                <c:pt idx="7">
                  <c:v>2.5499999999999998</c:v>
                </c:pt>
                <c:pt idx="8">
                  <c:v>2.4700000000000002</c:v>
                </c:pt>
                <c:pt idx="9">
                  <c:v>2.52</c:v>
                </c:pt>
                <c:pt idx="10">
                  <c:v>2.4</c:v>
                </c:pt>
                <c:pt idx="11">
                  <c:v>2.2000000000000002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8F4-450C-BD19-1EABD8E0B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7114352"/>
        <c:axId val="451551952"/>
      </c:barChart>
      <c:catAx>
        <c:axId val="2871143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451551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1551952"/>
        <c:scaling>
          <c:orientation val="minMax"/>
          <c:max val="4"/>
          <c:min val="1"/>
        </c:scaling>
        <c:delete val="1"/>
        <c:axPos val="t"/>
        <c:majorGridlines/>
        <c:numFmt formatCode="_(* #,##0.00_);_(* \(#,##0.00\);_(* &quot;-&quot;??_);_(@_)" sourceLinked="1"/>
        <c:majorTickMark val="out"/>
        <c:minorTickMark val="none"/>
        <c:tickLblPos val="none"/>
        <c:crossAx val="287114352"/>
        <c:crosses val="autoZero"/>
        <c:crossBetween val="between"/>
        <c:majorUnit val="1"/>
        <c:minorUnit val="0.04"/>
      </c:valAx>
    </c:plotArea>
    <c:legend>
      <c:legendPos val="b"/>
      <c:layout>
        <c:manualLayout>
          <c:xMode val="edge"/>
          <c:yMode val="edge"/>
          <c:x val="0"/>
          <c:y val="0.87059544362419905"/>
          <c:w val="0.99885687287348202"/>
          <c:h val="0.102816100492318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945801163445602"/>
          <c:y val="1.9841269841269799E-2"/>
          <c:w val="0.44644523197809399"/>
          <c:h val="0.812100565351408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Current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Sheet1!$B$1:$N$1</c:f>
              <c:strCache>
                <c:ptCount val="12"/>
                <c:pt idx="0">
                  <c:v> Knowing how dues/gifts are used </c:v>
                </c:pt>
                <c:pt idx="1">
                  <c:v> Providing financial support to KU students </c:v>
                </c:pt>
                <c:pt idx="2">
                  <c:v> To increase the quality of the academics </c:v>
                </c:pt>
                <c:pt idx="3">
                  <c:v> Lower tuition </c:v>
                </c:pt>
                <c:pt idx="4">
                  <c:v> Attract high-quality faculty </c:v>
                </c:pt>
                <c:pt idx="5">
                  <c:v> Having life-long learning opportunities available </c:v>
                </c:pt>
                <c:pt idx="6">
                  <c:v> Nicer facilities </c:v>
                </c:pt>
                <c:pt idx="7">
                  <c:v> Campus privileges </c:v>
                </c:pt>
                <c:pt idx="8">
                  <c:v> Higher school ranking </c:v>
                </c:pt>
                <c:pt idx="9">
                  <c:v> More exclusive benefits for alumni </c:v>
                </c:pt>
                <c:pt idx="10">
                  <c:v> Alumni activities in my area </c:v>
                </c:pt>
                <c:pt idx="11">
                  <c:v> It's the right thing to do </c:v>
                </c:pt>
              </c:strCache>
            </c:strRef>
          </c:cat>
          <c:val>
            <c:numRef>
              <c:f>Sheet1!$B$2:$N$2</c:f>
              <c:numCache>
                <c:formatCode>_(* #,##0.00_);_(* \(#,##0.00\);_(* "-"??_);_(@_)</c:formatCode>
                <c:ptCount val="12"/>
                <c:pt idx="0">
                  <c:v>3.18</c:v>
                </c:pt>
                <c:pt idx="1">
                  <c:v>3.35</c:v>
                </c:pt>
                <c:pt idx="2">
                  <c:v>3.19</c:v>
                </c:pt>
                <c:pt idx="3">
                  <c:v>2.94</c:v>
                </c:pt>
                <c:pt idx="4">
                  <c:v>3.04</c:v>
                </c:pt>
                <c:pt idx="5">
                  <c:v>2.7</c:v>
                </c:pt>
                <c:pt idx="6">
                  <c:v>2.78</c:v>
                </c:pt>
                <c:pt idx="7">
                  <c:v>2.4</c:v>
                </c:pt>
                <c:pt idx="8">
                  <c:v>2.7</c:v>
                </c:pt>
                <c:pt idx="9">
                  <c:v>2.1800000000000002</c:v>
                </c:pt>
                <c:pt idx="10">
                  <c:v>2.33</c:v>
                </c:pt>
                <c:pt idx="11">
                  <c:v>2.82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F4-450C-BD19-1EABD8E0BB8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Lapsed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Sheet1!$B$1:$N$1</c:f>
              <c:strCache>
                <c:ptCount val="12"/>
                <c:pt idx="0">
                  <c:v> Knowing how dues/gifts are used </c:v>
                </c:pt>
                <c:pt idx="1">
                  <c:v> Providing financial support to KU students </c:v>
                </c:pt>
                <c:pt idx="2">
                  <c:v> To increase the quality of the academics </c:v>
                </c:pt>
                <c:pt idx="3">
                  <c:v> Lower tuition </c:v>
                </c:pt>
                <c:pt idx="4">
                  <c:v> Attract high-quality faculty </c:v>
                </c:pt>
                <c:pt idx="5">
                  <c:v> Having life-long learning opportunities available </c:v>
                </c:pt>
                <c:pt idx="6">
                  <c:v> Nicer facilities </c:v>
                </c:pt>
                <c:pt idx="7">
                  <c:v> Campus privileges </c:v>
                </c:pt>
                <c:pt idx="8">
                  <c:v> Higher school ranking </c:v>
                </c:pt>
                <c:pt idx="9">
                  <c:v> More exclusive benefits for alumni </c:v>
                </c:pt>
                <c:pt idx="10">
                  <c:v> Alumni activities in my area </c:v>
                </c:pt>
                <c:pt idx="11">
                  <c:v> It's the right thing to do </c:v>
                </c:pt>
              </c:strCache>
            </c:strRef>
          </c:cat>
          <c:val>
            <c:numRef>
              <c:f>Sheet1!$B$3:$N$3</c:f>
              <c:numCache>
                <c:formatCode>_(* #,##0.00_);_(* \(#,##0.00\);_(* "-"??_);_(@_)</c:formatCode>
                <c:ptCount val="12"/>
                <c:pt idx="0">
                  <c:v>2.87</c:v>
                </c:pt>
                <c:pt idx="1">
                  <c:v>2.83</c:v>
                </c:pt>
                <c:pt idx="2">
                  <c:v>2.71</c:v>
                </c:pt>
                <c:pt idx="3">
                  <c:v>2.65</c:v>
                </c:pt>
                <c:pt idx="4">
                  <c:v>2.7</c:v>
                </c:pt>
                <c:pt idx="5">
                  <c:v>2.64</c:v>
                </c:pt>
                <c:pt idx="6">
                  <c:v>2.59</c:v>
                </c:pt>
                <c:pt idx="7">
                  <c:v>2.36</c:v>
                </c:pt>
                <c:pt idx="8">
                  <c:v>2.36</c:v>
                </c:pt>
                <c:pt idx="9">
                  <c:v>2.27</c:v>
                </c:pt>
                <c:pt idx="10">
                  <c:v>2.2999999999999998</c:v>
                </c:pt>
                <c:pt idx="11">
                  <c:v>2.2799999999999998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F4-450C-BD19-1EABD8E0BB8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Never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Sheet1!$B$1:$N$1</c:f>
              <c:strCache>
                <c:ptCount val="12"/>
                <c:pt idx="0">
                  <c:v> Knowing how dues/gifts are used </c:v>
                </c:pt>
                <c:pt idx="1">
                  <c:v> Providing financial support to KU students </c:v>
                </c:pt>
                <c:pt idx="2">
                  <c:v> To increase the quality of the academics </c:v>
                </c:pt>
                <c:pt idx="3">
                  <c:v> Lower tuition </c:v>
                </c:pt>
                <c:pt idx="4">
                  <c:v> Attract high-quality faculty </c:v>
                </c:pt>
                <c:pt idx="5">
                  <c:v> Having life-long learning opportunities available </c:v>
                </c:pt>
                <c:pt idx="6">
                  <c:v> Nicer facilities </c:v>
                </c:pt>
                <c:pt idx="7">
                  <c:v> Campus privileges </c:v>
                </c:pt>
                <c:pt idx="8">
                  <c:v> Higher school ranking </c:v>
                </c:pt>
                <c:pt idx="9">
                  <c:v> More exclusive benefits for alumni </c:v>
                </c:pt>
                <c:pt idx="10">
                  <c:v> Alumni activities in my area </c:v>
                </c:pt>
                <c:pt idx="11">
                  <c:v> It's the right thing to do </c:v>
                </c:pt>
              </c:strCache>
            </c:strRef>
          </c:cat>
          <c:val>
            <c:numRef>
              <c:f>Sheet1!$B$4:$N$4</c:f>
              <c:numCache>
                <c:formatCode>_(* #,##0.00_);_(* \(#,##0.00\);_(* "-"??_);_(@_)</c:formatCode>
                <c:ptCount val="12"/>
                <c:pt idx="0">
                  <c:v>2.81</c:v>
                </c:pt>
                <c:pt idx="1">
                  <c:v>2.7</c:v>
                </c:pt>
                <c:pt idx="2">
                  <c:v>2.68</c:v>
                </c:pt>
                <c:pt idx="3">
                  <c:v>2.72</c:v>
                </c:pt>
                <c:pt idx="4">
                  <c:v>2.62</c:v>
                </c:pt>
                <c:pt idx="5">
                  <c:v>2.69</c:v>
                </c:pt>
                <c:pt idx="6">
                  <c:v>2.5</c:v>
                </c:pt>
                <c:pt idx="7">
                  <c:v>2.4</c:v>
                </c:pt>
                <c:pt idx="8">
                  <c:v>2.31</c:v>
                </c:pt>
                <c:pt idx="9">
                  <c:v>2.35</c:v>
                </c:pt>
                <c:pt idx="10">
                  <c:v>2.2599999999999998</c:v>
                </c:pt>
                <c:pt idx="11">
                  <c:v>2.0699999999999998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F4-450C-BD19-1EABD8E0BB8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Sheet1!$B$1:$N$1</c:f>
              <c:strCache>
                <c:ptCount val="12"/>
                <c:pt idx="0">
                  <c:v> Knowing how dues/gifts are used </c:v>
                </c:pt>
                <c:pt idx="1">
                  <c:v> Providing financial support to KU students </c:v>
                </c:pt>
                <c:pt idx="2">
                  <c:v> To increase the quality of the academics </c:v>
                </c:pt>
                <c:pt idx="3">
                  <c:v> Lower tuition </c:v>
                </c:pt>
                <c:pt idx="4">
                  <c:v> Attract high-quality faculty </c:v>
                </c:pt>
                <c:pt idx="5">
                  <c:v> Having life-long learning opportunities available </c:v>
                </c:pt>
                <c:pt idx="6">
                  <c:v> Nicer facilities </c:v>
                </c:pt>
                <c:pt idx="7">
                  <c:v> Campus privileges </c:v>
                </c:pt>
                <c:pt idx="8">
                  <c:v> Higher school ranking </c:v>
                </c:pt>
                <c:pt idx="9">
                  <c:v> More exclusive benefits for alumni </c:v>
                </c:pt>
                <c:pt idx="10">
                  <c:v> Alumni activities in my area </c:v>
                </c:pt>
                <c:pt idx="11">
                  <c:v> It's the right thing to do </c:v>
                </c:pt>
              </c:strCache>
            </c:strRef>
          </c:cat>
          <c:val>
            <c:numRef>
              <c:f>Sheet1!$B$5:$N$5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8F4-450C-BD19-1EABD8E0BB8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Sheet1!$B$1:$N$1</c:f>
              <c:strCache>
                <c:ptCount val="12"/>
                <c:pt idx="0">
                  <c:v> Knowing how dues/gifts are used </c:v>
                </c:pt>
                <c:pt idx="1">
                  <c:v> Providing financial support to KU students </c:v>
                </c:pt>
                <c:pt idx="2">
                  <c:v> To increase the quality of the academics </c:v>
                </c:pt>
                <c:pt idx="3">
                  <c:v> Lower tuition </c:v>
                </c:pt>
                <c:pt idx="4">
                  <c:v> Attract high-quality faculty </c:v>
                </c:pt>
                <c:pt idx="5">
                  <c:v> Having life-long learning opportunities available </c:v>
                </c:pt>
                <c:pt idx="6">
                  <c:v> Nicer facilities </c:v>
                </c:pt>
                <c:pt idx="7">
                  <c:v> Campus privileges </c:v>
                </c:pt>
                <c:pt idx="8">
                  <c:v> Higher school ranking </c:v>
                </c:pt>
                <c:pt idx="9">
                  <c:v> More exclusive benefits for alumni </c:v>
                </c:pt>
                <c:pt idx="10">
                  <c:v> Alumni activities in my area </c:v>
                </c:pt>
                <c:pt idx="11">
                  <c:v> It's the right thing to do </c:v>
                </c:pt>
              </c:strCache>
            </c:strRef>
          </c:cat>
          <c:val>
            <c:numRef>
              <c:f>Sheet1!$B$6:$N$6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8F4-450C-BD19-1EABD8E0BB8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ysClr val="windowText" lastClr="000000"/>
            </a:solidFill>
          </c:spPr>
          <c:invertIfNegative val="0"/>
          <c:cat>
            <c:strRef>
              <c:f>Sheet1!$B$1:$N$1</c:f>
              <c:strCache>
                <c:ptCount val="12"/>
                <c:pt idx="0">
                  <c:v> Knowing how dues/gifts are used </c:v>
                </c:pt>
                <c:pt idx="1">
                  <c:v> Providing financial support to KU students </c:v>
                </c:pt>
                <c:pt idx="2">
                  <c:v> To increase the quality of the academics </c:v>
                </c:pt>
                <c:pt idx="3">
                  <c:v> Lower tuition </c:v>
                </c:pt>
                <c:pt idx="4">
                  <c:v> Attract high-quality faculty </c:v>
                </c:pt>
                <c:pt idx="5">
                  <c:v> Having life-long learning opportunities available </c:v>
                </c:pt>
                <c:pt idx="6">
                  <c:v> Nicer facilities </c:v>
                </c:pt>
                <c:pt idx="7">
                  <c:v> Campus privileges </c:v>
                </c:pt>
                <c:pt idx="8">
                  <c:v> Higher school ranking </c:v>
                </c:pt>
                <c:pt idx="9">
                  <c:v> More exclusive benefits for alumni </c:v>
                </c:pt>
                <c:pt idx="10">
                  <c:v> Alumni activities in my area </c:v>
                </c:pt>
                <c:pt idx="11">
                  <c:v> It's the right thing to do </c:v>
                </c:pt>
              </c:strCache>
            </c:strRef>
          </c:cat>
          <c:val>
            <c:numRef>
              <c:f>Sheet1!$B$7:$N$7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8F4-450C-BD19-1EABD8E0B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1555088"/>
        <c:axId val="451550776"/>
      </c:barChart>
      <c:catAx>
        <c:axId val="4515550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4515507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1550776"/>
        <c:scaling>
          <c:orientation val="minMax"/>
          <c:max val="4"/>
          <c:min val="1"/>
        </c:scaling>
        <c:delete val="1"/>
        <c:axPos val="t"/>
        <c:majorGridlines/>
        <c:numFmt formatCode="_(* #,##0.00_);_(* \(#,##0.00\);_(* &quot;-&quot;??_);_(@_)" sourceLinked="1"/>
        <c:majorTickMark val="out"/>
        <c:minorTickMark val="none"/>
        <c:tickLblPos val="none"/>
        <c:crossAx val="451555088"/>
        <c:crosses val="autoZero"/>
        <c:crossBetween val="between"/>
        <c:majorUnit val="1"/>
        <c:minorUnit val="0.04"/>
      </c:valAx>
    </c:plotArea>
    <c:legend>
      <c:legendPos val="b"/>
      <c:layout>
        <c:manualLayout>
          <c:xMode val="edge"/>
          <c:yMode val="edge"/>
          <c:x val="0"/>
          <c:y val="0.87059544362419905"/>
          <c:w val="0.99885687287348202"/>
          <c:h val="0.102816100492318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492063492063502E-2"/>
          <c:y val="5.7553956834532502E-2"/>
          <c:w val="0.92063492063492103"/>
          <c:h val="0.5923261390887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All School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Never</c:v>
                </c:pt>
                <c:pt idx="1">
                  <c:v>Occasionally</c:v>
                </c:pt>
                <c:pt idx="2">
                  <c:v>Regularly</c:v>
                </c:pt>
                <c:pt idx="3">
                  <c:v>All the time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4.2129432615822031</c:v>
                </c:pt>
                <c:pt idx="1">
                  <c:v>34.850660069864993</c:v>
                </c:pt>
                <c:pt idx="2">
                  <c:v>32.584022708460957</c:v>
                </c:pt>
                <c:pt idx="3">
                  <c:v>28.352373960091843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F4-4AE6-9BB9-1A10FF4EA15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Comps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Never</c:v>
                </c:pt>
                <c:pt idx="1">
                  <c:v>Occasionally</c:v>
                </c:pt>
                <c:pt idx="2">
                  <c:v>Regularly</c:v>
                </c:pt>
                <c:pt idx="3">
                  <c:v>All the time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6.2</c:v>
                </c:pt>
                <c:pt idx="1">
                  <c:v>41.9</c:v>
                </c:pt>
                <c:pt idx="2">
                  <c:v>30.2</c:v>
                </c:pt>
                <c:pt idx="3">
                  <c:v>21.7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6F4-4AE6-9BB9-1A10FF4EA15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Kutztown University 2018 </c:v>
                </c:pt>
              </c:strCache>
            </c:strRef>
          </c:tx>
          <c:spPr>
            <a:solidFill>
              <a:srgbClr val="701931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Never</c:v>
                </c:pt>
                <c:pt idx="1">
                  <c:v>Occasionally</c:v>
                </c:pt>
                <c:pt idx="2">
                  <c:v>Regularly</c:v>
                </c:pt>
                <c:pt idx="3">
                  <c:v>All the time</c:v>
                </c:pt>
              </c:strCache>
            </c:strRef>
          </c:cat>
          <c:val>
            <c:numRef>
              <c:f>Sheet1!$B$4:$E$4</c:f>
              <c:numCache>
                <c:formatCode>_(* #,##0_);_(* \(#,##0\);_(* "-"??_);_(@_)</c:formatCode>
                <c:ptCount val="4"/>
                <c:pt idx="0">
                  <c:v>4.5999999999999996</c:v>
                </c:pt>
                <c:pt idx="1">
                  <c:v>34.200000000000003</c:v>
                </c:pt>
                <c:pt idx="2">
                  <c:v>34.200000000000003</c:v>
                </c:pt>
                <c:pt idx="3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6F4-4AE6-9BB9-1A10FF4EA1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8084168"/>
        <c:axId val="638083384"/>
      </c:barChart>
      <c:catAx>
        <c:axId val="638084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638083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38083384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380841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79087080956170963"/>
          <c:w val="1"/>
          <c:h val="0.15332024217861931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591147321095901E-2"/>
          <c:y val="7.1361367188035096E-2"/>
          <c:w val="0.92063492063492103"/>
          <c:h val="0.52605062810571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Woodstock\Vietnam and prior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Never</c:v>
                </c:pt>
                <c:pt idx="1">
                  <c:v>Occasionally</c:v>
                </c:pt>
                <c:pt idx="2">
                  <c:v>Regularly</c:v>
                </c:pt>
                <c:pt idx="3">
                  <c:v>All the time</c:v>
                </c:pt>
              </c:strCache>
            </c:strRef>
          </c:cat>
          <c:val>
            <c:numRef>
              <c:f>Sheet1!$B$2:$E$2</c:f>
              <c:numCache>
                <c:formatCode>###0.0</c:formatCode>
                <c:ptCount val="4"/>
                <c:pt idx="0" formatCode="####.0">
                  <c:v>8</c:v>
                </c:pt>
                <c:pt idx="1">
                  <c:v>40.1</c:v>
                </c:pt>
                <c:pt idx="2">
                  <c:v>33.700000000000003</c:v>
                </c:pt>
                <c:pt idx="3">
                  <c:v>18.2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03-4A33-81D7-57993F0C7CE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Post Watergate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Never</c:v>
                </c:pt>
                <c:pt idx="1">
                  <c:v>Occasionally</c:v>
                </c:pt>
                <c:pt idx="2">
                  <c:v>Regularly</c:v>
                </c:pt>
                <c:pt idx="3">
                  <c:v>All the time</c:v>
                </c:pt>
              </c:strCache>
            </c:strRef>
          </c:cat>
          <c:val>
            <c:numRef>
              <c:f>Sheet1!$B$3:$E$3</c:f>
              <c:numCache>
                <c:formatCode>###0.0</c:formatCode>
                <c:ptCount val="4"/>
                <c:pt idx="0" formatCode="####.0">
                  <c:v>4.9000000000000004</c:v>
                </c:pt>
                <c:pt idx="1">
                  <c:v>38.9</c:v>
                </c:pt>
                <c:pt idx="2">
                  <c:v>34.6</c:v>
                </c:pt>
                <c:pt idx="3">
                  <c:v>21.6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03-4A33-81D7-57993F0C7CE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Yuppie\End of Cold War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Never</c:v>
                </c:pt>
                <c:pt idx="1">
                  <c:v>Occasionally</c:v>
                </c:pt>
                <c:pt idx="2">
                  <c:v>Regularly</c:v>
                </c:pt>
                <c:pt idx="3">
                  <c:v>All the time</c:v>
                </c:pt>
              </c:strCache>
            </c:strRef>
          </c:cat>
          <c:val>
            <c:numRef>
              <c:f>Sheet1!$B$4:$E$4</c:f>
              <c:numCache>
                <c:formatCode>###0.0</c:formatCode>
                <c:ptCount val="4"/>
                <c:pt idx="0" formatCode="####.0">
                  <c:v>3.9</c:v>
                </c:pt>
                <c:pt idx="1">
                  <c:v>35.6</c:v>
                </c:pt>
                <c:pt idx="2">
                  <c:v>32</c:v>
                </c:pt>
                <c:pt idx="3">
                  <c:v>28.5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803-4A33-81D7-57993F0C7CE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Electronic Revolution\Dot-Com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Never</c:v>
                </c:pt>
                <c:pt idx="1">
                  <c:v>Occasionally</c:v>
                </c:pt>
                <c:pt idx="2">
                  <c:v>Regularly</c:v>
                </c:pt>
                <c:pt idx="3">
                  <c:v>All the time</c:v>
                </c:pt>
              </c:strCache>
            </c:strRef>
          </c:cat>
          <c:val>
            <c:numRef>
              <c:f>Sheet1!$B$5:$E$5</c:f>
              <c:numCache>
                <c:formatCode>###0.0</c:formatCode>
                <c:ptCount val="4"/>
                <c:pt idx="0" formatCode="####.0">
                  <c:v>3.1</c:v>
                </c:pt>
                <c:pt idx="1">
                  <c:v>28.7</c:v>
                </c:pt>
                <c:pt idx="2">
                  <c:v>35.200000000000003</c:v>
                </c:pt>
                <c:pt idx="3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803-4A33-81D7-57993F0C7CE3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Post 9/11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Never</c:v>
                </c:pt>
                <c:pt idx="1">
                  <c:v>Occasionally</c:v>
                </c:pt>
                <c:pt idx="2">
                  <c:v>Regularly</c:v>
                </c:pt>
                <c:pt idx="3">
                  <c:v>All the time</c:v>
                </c:pt>
              </c:strCache>
            </c:strRef>
          </c:cat>
          <c:val>
            <c:numRef>
              <c:f>Sheet1!$B$6:$E$6</c:f>
              <c:numCache>
                <c:formatCode>###0.0</c:formatCode>
                <c:ptCount val="4"/>
                <c:pt idx="0" formatCode="####.0">
                  <c:v>4.9000000000000004</c:v>
                </c:pt>
                <c:pt idx="1">
                  <c:v>35.700000000000003</c:v>
                </c:pt>
                <c:pt idx="2">
                  <c:v>30.5</c:v>
                </c:pt>
                <c:pt idx="3">
                  <c:v>28.8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803-4A33-81D7-57993F0C7CE3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Post Great Recession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Never</c:v>
                </c:pt>
                <c:pt idx="1">
                  <c:v>Occasionally</c:v>
                </c:pt>
                <c:pt idx="2">
                  <c:v>Regularly</c:v>
                </c:pt>
                <c:pt idx="3">
                  <c:v>All the time</c:v>
                </c:pt>
              </c:strCache>
            </c:strRef>
          </c:cat>
          <c:val>
            <c:numRef>
              <c:f>Sheet1!$B$7:$E$7</c:f>
              <c:numCache>
                <c:formatCode>###0.0</c:formatCode>
                <c:ptCount val="4"/>
                <c:pt idx="0" formatCode="####.0">
                  <c:v>4.2</c:v>
                </c:pt>
                <c:pt idx="1">
                  <c:v>31.9</c:v>
                </c:pt>
                <c:pt idx="2">
                  <c:v>37</c:v>
                </c:pt>
                <c:pt idx="3">
                  <c:v>26.8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803-4A33-81D7-57993F0C7CE3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Never</c:v>
                </c:pt>
                <c:pt idx="1">
                  <c:v>Occasionally</c:v>
                </c:pt>
                <c:pt idx="2">
                  <c:v>Regularly</c:v>
                </c:pt>
                <c:pt idx="3">
                  <c:v>All the time</c:v>
                </c:pt>
              </c:strCache>
            </c:strRef>
          </c:cat>
          <c:val>
            <c:numRef>
              <c:f>Sheet1!$B$8:$E$8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803-4A33-81D7-57993F0C7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8082208"/>
        <c:axId val="638081424"/>
      </c:barChart>
      <c:catAx>
        <c:axId val="638082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638081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3808142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380822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77079909119116896"/>
          <c:w val="1"/>
          <c:h val="0.1578899875124669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591147321095901E-2"/>
          <c:y val="7.1361367188035096E-2"/>
          <c:w val="0.92063492063492103"/>
          <c:h val="0.52605062810571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Current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Never</c:v>
                </c:pt>
                <c:pt idx="1">
                  <c:v>Occasionally</c:v>
                </c:pt>
                <c:pt idx="2">
                  <c:v>Regularly</c:v>
                </c:pt>
                <c:pt idx="3">
                  <c:v>All the time</c:v>
                </c:pt>
              </c:strCache>
            </c:strRef>
          </c:cat>
          <c:val>
            <c:numRef>
              <c:f>Sheet1!$B$2:$E$2</c:f>
              <c:numCache>
                <c:formatCode>###0.0</c:formatCode>
                <c:ptCount val="4"/>
                <c:pt idx="0" formatCode="####.0">
                  <c:v>2.2999999999999998</c:v>
                </c:pt>
                <c:pt idx="1">
                  <c:v>29.6</c:v>
                </c:pt>
                <c:pt idx="2">
                  <c:v>34.200000000000003</c:v>
                </c:pt>
                <c:pt idx="3">
                  <c:v>33.799999999999997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03-4A33-81D7-57993F0C7CE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Lapsed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Never</c:v>
                </c:pt>
                <c:pt idx="1">
                  <c:v>Occasionally</c:v>
                </c:pt>
                <c:pt idx="2">
                  <c:v>Regularly</c:v>
                </c:pt>
                <c:pt idx="3">
                  <c:v>All the time</c:v>
                </c:pt>
              </c:strCache>
            </c:strRef>
          </c:cat>
          <c:val>
            <c:numRef>
              <c:f>Sheet1!$B$3:$E$3</c:f>
              <c:numCache>
                <c:formatCode>###0.0</c:formatCode>
                <c:ptCount val="4"/>
                <c:pt idx="0" formatCode="####.0">
                  <c:v>3.7</c:v>
                </c:pt>
                <c:pt idx="1">
                  <c:v>36.4</c:v>
                </c:pt>
                <c:pt idx="2">
                  <c:v>33.200000000000003</c:v>
                </c:pt>
                <c:pt idx="3">
                  <c:v>26.7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03-4A33-81D7-57993F0C7CE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Never</c:v>
                </c:pt>
                <c:pt idx="1">
                  <c:v>Occasionally</c:v>
                </c:pt>
                <c:pt idx="2">
                  <c:v>Regularly</c:v>
                </c:pt>
                <c:pt idx="3">
                  <c:v>All the time</c:v>
                </c:pt>
              </c:strCache>
            </c:strRef>
          </c:cat>
          <c:val>
            <c:numRef>
              <c:f>Sheet1!$B$4:$E$4</c:f>
              <c:numCache>
                <c:formatCode>###0.0</c:formatCode>
                <c:ptCount val="4"/>
                <c:pt idx="0" formatCode="####.0">
                  <c:v>6.1</c:v>
                </c:pt>
                <c:pt idx="1">
                  <c:v>35.5</c:v>
                </c:pt>
                <c:pt idx="2">
                  <c:v>35.299999999999997</c:v>
                </c:pt>
                <c:pt idx="3">
                  <c:v>23.1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803-4A33-81D7-57993F0C7CE3}"/>
            </c:ext>
          </c:extLst>
        </c:ser>
        <c:ser>
          <c:idx val="6"/>
          <c:order val="3"/>
          <c:tx>
            <c:strRef>
              <c:f>Sheet1!$A$8</c:f>
              <c:strCache>
                <c:ptCount val="1"/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Never</c:v>
                </c:pt>
                <c:pt idx="1">
                  <c:v>Occasionally</c:v>
                </c:pt>
                <c:pt idx="2">
                  <c:v>Regularly</c:v>
                </c:pt>
                <c:pt idx="3">
                  <c:v>All the time</c:v>
                </c:pt>
              </c:strCache>
            </c:strRef>
          </c:cat>
          <c:val>
            <c:numRef>
              <c:f>Sheet1!$B$8:$E$8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803-4A33-81D7-57993F0C7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8084560"/>
        <c:axId val="638084952"/>
      </c:barChart>
      <c:catAx>
        <c:axId val="638084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638084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3808495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380845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77356056888179936"/>
          <c:w val="1"/>
          <c:h val="0.15788998751246699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591147321095901E-2"/>
          <c:y val="7.1361367188035096E-2"/>
          <c:w val="0.92063492063492103"/>
          <c:h val="0.52605062810571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Never</c:v>
                </c:pt>
                <c:pt idx="1">
                  <c:v>Occasionally</c:v>
                </c:pt>
                <c:pt idx="2">
                  <c:v>Regularly</c:v>
                </c:pt>
                <c:pt idx="3">
                  <c:v>All the time</c:v>
                </c:pt>
              </c:strCache>
            </c:strRef>
          </c:cat>
          <c:val>
            <c:numRef>
              <c:f>Sheet1!$B$2:$E$2</c:f>
              <c:numCache>
                <c:formatCode>###0.0</c:formatCode>
                <c:ptCount val="4"/>
                <c:pt idx="0" formatCode="####.0">
                  <c:v>5</c:v>
                </c:pt>
                <c:pt idx="1">
                  <c:v>32.1</c:v>
                </c:pt>
                <c:pt idx="2">
                  <c:v>36.6</c:v>
                </c:pt>
                <c:pt idx="3">
                  <c:v>26.3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03-4A33-81D7-57993F0C7CE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CLAS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Never</c:v>
                </c:pt>
                <c:pt idx="1">
                  <c:v>Occasionally</c:v>
                </c:pt>
                <c:pt idx="2">
                  <c:v>Regularly</c:v>
                </c:pt>
                <c:pt idx="3">
                  <c:v>All the time</c:v>
                </c:pt>
              </c:strCache>
            </c:strRef>
          </c:cat>
          <c:val>
            <c:numRef>
              <c:f>Sheet1!$B$3:$E$3</c:f>
              <c:numCache>
                <c:formatCode>###0.0</c:formatCode>
                <c:ptCount val="4"/>
                <c:pt idx="0" formatCode="####.0">
                  <c:v>5</c:v>
                </c:pt>
                <c:pt idx="1">
                  <c:v>34.700000000000003</c:v>
                </c:pt>
                <c:pt idx="2">
                  <c:v>35.1</c:v>
                </c:pt>
                <c:pt idx="3">
                  <c:v>25.3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03-4A33-81D7-57993F0C7CE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CVPA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Never</c:v>
                </c:pt>
                <c:pt idx="1">
                  <c:v>Occasionally</c:v>
                </c:pt>
                <c:pt idx="2">
                  <c:v>Regularly</c:v>
                </c:pt>
                <c:pt idx="3">
                  <c:v>All the time</c:v>
                </c:pt>
              </c:strCache>
            </c:strRef>
          </c:cat>
          <c:val>
            <c:numRef>
              <c:f>Sheet1!$B$4:$E$4</c:f>
              <c:numCache>
                <c:formatCode>###0.0</c:formatCode>
                <c:ptCount val="4"/>
                <c:pt idx="0" formatCode="####.0">
                  <c:v>3.4</c:v>
                </c:pt>
                <c:pt idx="1">
                  <c:v>40.299999999999997</c:v>
                </c:pt>
                <c:pt idx="2">
                  <c:v>31.4</c:v>
                </c:pt>
                <c:pt idx="3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803-4A33-81D7-57993F0C7CE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COB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Never</c:v>
                </c:pt>
                <c:pt idx="1">
                  <c:v>Occasionally</c:v>
                </c:pt>
                <c:pt idx="2">
                  <c:v>Regularly</c:v>
                </c:pt>
                <c:pt idx="3">
                  <c:v>All the time</c:v>
                </c:pt>
              </c:strCache>
            </c:strRef>
          </c:cat>
          <c:val>
            <c:numRef>
              <c:f>Sheet1!$B$5:$E$5</c:f>
              <c:numCache>
                <c:formatCode>###0.0</c:formatCode>
                <c:ptCount val="4"/>
                <c:pt idx="0" formatCode="####.0">
                  <c:v>5.2</c:v>
                </c:pt>
                <c:pt idx="1">
                  <c:v>36</c:v>
                </c:pt>
                <c:pt idx="2">
                  <c:v>31.8</c:v>
                </c:pt>
                <c:pt idx="3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803-4A33-81D7-57993F0C7CE3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Never</c:v>
                </c:pt>
                <c:pt idx="1">
                  <c:v>Occasionally</c:v>
                </c:pt>
                <c:pt idx="2">
                  <c:v>Regularly</c:v>
                </c:pt>
                <c:pt idx="3">
                  <c:v>All the time</c:v>
                </c:pt>
              </c:strCache>
            </c:strRef>
          </c:cat>
          <c:val>
            <c:numRef>
              <c:f>Sheet1!$B$6:$E$6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803-4A33-81D7-57993F0C7CE3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ysClr val="windowText" lastClr="00000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Never</c:v>
                </c:pt>
                <c:pt idx="1">
                  <c:v>Occasionally</c:v>
                </c:pt>
                <c:pt idx="2">
                  <c:v>Regularly</c:v>
                </c:pt>
                <c:pt idx="3">
                  <c:v>All the time</c:v>
                </c:pt>
              </c:strCache>
            </c:strRef>
          </c:cat>
          <c:val>
            <c:numRef>
              <c:f>Sheet1!$B$7:$E$7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803-4A33-81D7-57993F0C7CE3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Never</c:v>
                </c:pt>
                <c:pt idx="1">
                  <c:v>Occasionally</c:v>
                </c:pt>
                <c:pt idx="2">
                  <c:v>Regularly</c:v>
                </c:pt>
                <c:pt idx="3">
                  <c:v>All the time</c:v>
                </c:pt>
              </c:strCache>
            </c:strRef>
          </c:cat>
          <c:val>
            <c:numRef>
              <c:f>Sheet1!$B$8:$E$8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803-4A33-81D7-57993F0C7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8081032"/>
        <c:axId val="638082600"/>
      </c:barChart>
      <c:catAx>
        <c:axId val="638081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638082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3808260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380810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77079909119116896"/>
          <c:w val="1"/>
          <c:h val="0.15788998751246699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556648630883494E-2"/>
          <c:y val="4.9508469304170397E-2"/>
          <c:w val="0.92063492063492103"/>
          <c:h val="0.5923261390887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All School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1.5250637013173574</c:v>
                </c:pt>
                <c:pt idx="1">
                  <c:v>6.4318313481129801</c:v>
                </c:pt>
                <c:pt idx="2">
                  <c:v>37.546333582957722</c:v>
                </c:pt>
                <c:pt idx="3">
                  <c:v>54.496771367611942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76-4A78-978A-9806DD480A4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Comps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1.7</c:v>
                </c:pt>
                <c:pt idx="1">
                  <c:v>7.3</c:v>
                </c:pt>
                <c:pt idx="2">
                  <c:v>42.8</c:v>
                </c:pt>
                <c:pt idx="3">
                  <c:v>48.2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876-4A78-978A-9806DD480A4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Kutztown University 2018 </c:v>
                </c:pt>
              </c:strCache>
            </c:strRef>
          </c:tx>
          <c:spPr>
            <a:solidFill>
              <a:srgbClr val="701931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Sheet1!$B$4:$E$4</c:f>
              <c:numCache>
                <c:formatCode>_(* #,##0_);_(* \(#,##0\);_(* "-"??_);_(@_)</c:formatCode>
                <c:ptCount val="4"/>
                <c:pt idx="0">
                  <c:v>1</c:v>
                </c:pt>
                <c:pt idx="1">
                  <c:v>4.5999999999999996</c:v>
                </c:pt>
                <c:pt idx="2">
                  <c:v>40.1</c:v>
                </c:pt>
                <c:pt idx="3">
                  <c:v>54.3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876-4A78-978A-9806DD480A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8078680"/>
        <c:axId val="638078288"/>
      </c:barChart>
      <c:catAx>
        <c:axId val="638078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638078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3807828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380786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79623453678619416"/>
          <c:w val="1"/>
          <c:h val="0.14795651495413487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745721453587995E-2"/>
          <c:y val="7.1361367188035096E-2"/>
          <c:w val="0.92063492063492103"/>
          <c:h val="0.52605062810571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Woodstock\Vietnam and prior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Sheet1!$B$2:$E$2</c:f>
              <c:numCache>
                <c:formatCode>###0.0</c:formatCode>
                <c:ptCount val="4"/>
                <c:pt idx="0" formatCode="####.0">
                  <c:v>0</c:v>
                </c:pt>
                <c:pt idx="1">
                  <c:v>4.9000000000000004</c:v>
                </c:pt>
                <c:pt idx="2">
                  <c:v>36.799999999999997</c:v>
                </c:pt>
                <c:pt idx="3">
                  <c:v>58.2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D4-4897-BCF5-9FD640C7190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Post Watergate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Sheet1!$B$3:$E$3</c:f>
              <c:numCache>
                <c:formatCode>###0.0</c:formatCode>
                <c:ptCount val="4"/>
                <c:pt idx="0" formatCode="####.0">
                  <c:v>0.6</c:v>
                </c:pt>
                <c:pt idx="1">
                  <c:v>3.8</c:v>
                </c:pt>
                <c:pt idx="2">
                  <c:v>45.2</c:v>
                </c:pt>
                <c:pt idx="3">
                  <c:v>50.3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D4-4897-BCF5-9FD640C7190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Yuppie\End of Cold War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Sheet1!$B$4:$E$4</c:f>
              <c:numCache>
                <c:formatCode>###0.0</c:formatCode>
                <c:ptCount val="4"/>
                <c:pt idx="0" formatCode="####.0">
                  <c:v>0.3</c:v>
                </c:pt>
                <c:pt idx="1">
                  <c:v>4</c:v>
                </c:pt>
                <c:pt idx="2">
                  <c:v>40.6</c:v>
                </c:pt>
                <c:pt idx="3">
                  <c:v>55.1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FD4-4897-BCF5-9FD640C7190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Electronic Revolution\Dot-Com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Sheet1!$B$5:$E$5</c:f>
              <c:numCache>
                <c:formatCode>###0.0</c:formatCode>
                <c:ptCount val="4"/>
                <c:pt idx="0" formatCode="####.0">
                  <c:v>0.8</c:v>
                </c:pt>
                <c:pt idx="1">
                  <c:v>2.7</c:v>
                </c:pt>
                <c:pt idx="2">
                  <c:v>40.1</c:v>
                </c:pt>
                <c:pt idx="3">
                  <c:v>56.4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FD4-4897-BCF5-9FD640C7190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Post 9/11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Sheet1!$B$6:$E$6</c:f>
              <c:numCache>
                <c:formatCode>###0.0</c:formatCode>
                <c:ptCount val="4"/>
                <c:pt idx="0" formatCode="####.0">
                  <c:v>0.8</c:v>
                </c:pt>
                <c:pt idx="1">
                  <c:v>4.8</c:v>
                </c:pt>
                <c:pt idx="2">
                  <c:v>44.3</c:v>
                </c:pt>
                <c:pt idx="3">
                  <c:v>50.1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FD4-4897-BCF5-9FD640C71907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Post Great Recession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Sheet1!$B$7:$E$7</c:f>
              <c:numCache>
                <c:formatCode>###0.0</c:formatCode>
                <c:ptCount val="4"/>
                <c:pt idx="0" formatCode="####.0">
                  <c:v>2</c:v>
                </c:pt>
                <c:pt idx="1">
                  <c:v>5.6</c:v>
                </c:pt>
                <c:pt idx="2">
                  <c:v>37</c:v>
                </c:pt>
                <c:pt idx="3">
                  <c:v>55.3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FD4-4897-BCF5-9FD640C71907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Sheet1!$B$8:$E$8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FD4-4897-BCF5-9FD640C7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8079072"/>
        <c:axId val="638721704"/>
      </c:barChart>
      <c:catAx>
        <c:axId val="638079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638721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3872170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380790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79012943502558297"/>
          <c:w val="1"/>
          <c:h val="0.13855964367805301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745721453587995E-2"/>
          <c:y val="7.1361367188035096E-2"/>
          <c:w val="0.92063492063492103"/>
          <c:h val="0.52605062810571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Current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Sheet1!$B$2:$E$2</c:f>
              <c:numCache>
                <c:formatCode>###0.0</c:formatCode>
                <c:ptCount val="4"/>
                <c:pt idx="0" formatCode="####.0">
                  <c:v>0</c:v>
                </c:pt>
                <c:pt idx="1">
                  <c:v>3.1</c:v>
                </c:pt>
                <c:pt idx="2">
                  <c:v>29.7</c:v>
                </c:pt>
                <c:pt idx="3">
                  <c:v>67.2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D4-4897-BCF5-9FD640C7190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Lapsed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Sheet1!$B$3:$E$3</c:f>
              <c:numCache>
                <c:formatCode>###0.0</c:formatCode>
                <c:ptCount val="4"/>
                <c:pt idx="0" formatCode="####.0">
                  <c:v>0.7</c:v>
                </c:pt>
                <c:pt idx="1">
                  <c:v>3.8</c:v>
                </c:pt>
                <c:pt idx="2">
                  <c:v>43.5</c:v>
                </c:pt>
                <c:pt idx="3">
                  <c:v>51.9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D4-4897-BCF5-9FD640C7190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Sheet1!$B$4:$E$4</c:f>
              <c:numCache>
                <c:formatCode>###0.0</c:formatCode>
                <c:ptCount val="4"/>
                <c:pt idx="0" formatCode="####.0">
                  <c:v>1.9</c:v>
                </c:pt>
                <c:pt idx="1">
                  <c:v>5.4</c:v>
                </c:pt>
                <c:pt idx="2">
                  <c:v>42.4</c:v>
                </c:pt>
                <c:pt idx="3">
                  <c:v>50.2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FD4-4897-BCF5-9FD640C7190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Sheet1!$B$5:$E$5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FD4-4897-BCF5-9FD640C7190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Sheet1!$B$6:$E$6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FD4-4897-BCF5-9FD640C71907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ysClr val="windowText" lastClr="00000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Sheet1!$B$7:$E$7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FD4-4897-BCF5-9FD640C71907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Sheet1!$B$8:$E$8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FD4-4897-BCF5-9FD640C7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8724448"/>
        <c:axId val="638717392"/>
      </c:barChart>
      <c:catAx>
        <c:axId val="63872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638717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3871739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387244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79012943502558297"/>
          <c:w val="1"/>
          <c:h val="0.13855964367805301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745721453587995E-2"/>
          <c:y val="7.1361367188035096E-2"/>
          <c:w val="0.92063492063492103"/>
          <c:h val="0.52605062810571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Sheet1!$B$2:$E$2</c:f>
              <c:numCache>
                <c:formatCode>###0.0</c:formatCode>
                <c:ptCount val="4"/>
                <c:pt idx="0" formatCode="####.0">
                  <c:v>0.9</c:v>
                </c:pt>
                <c:pt idx="1">
                  <c:v>3.3</c:v>
                </c:pt>
                <c:pt idx="2">
                  <c:v>36</c:v>
                </c:pt>
                <c:pt idx="3">
                  <c:v>59.7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D4-4897-BCF5-9FD640C7190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CLAS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Sheet1!$B$3:$E$3</c:f>
              <c:numCache>
                <c:formatCode>###0.0</c:formatCode>
                <c:ptCount val="4"/>
                <c:pt idx="0" formatCode="####.0">
                  <c:v>1.9</c:v>
                </c:pt>
                <c:pt idx="1">
                  <c:v>6.2</c:v>
                </c:pt>
                <c:pt idx="2">
                  <c:v>44.3</c:v>
                </c:pt>
                <c:pt idx="3">
                  <c:v>47.6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D4-4897-BCF5-9FD640C7190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CVPA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Sheet1!$B$4:$E$4</c:f>
              <c:numCache>
                <c:formatCode>###0.0</c:formatCode>
                <c:ptCount val="4"/>
                <c:pt idx="0" formatCode="####.0">
                  <c:v>1.3</c:v>
                </c:pt>
                <c:pt idx="1">
                  <c:v>5.6</c:v>
                </c:pt>
                <c:pt idx="2">
                  <c:v>39</c:v>
                </c:pt>
                <c:pt idx="3">
                  <c:v>54.1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FD4-4897-BCF5-9FD640C7190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COB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Sheet1!$B$5:$E$5</c:f>
              <c:numCache>
                <c:formatCode>###0.0</c:formatCode>
                <c:ptCount val="4"/>
                <c:pt idx="0" formatCode="####.0">
                  <c:v>0.5</c:v>
                </c:pt>
                <c:pt idx="1">
                  <c:v>2.8</c:v>
                </c:pt>
                <c:pt idx="2">
                  <c:v>45</c:v>
                </c:pt>
                <c:pt idx="3">
                  <c:v>51.7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FD4-4897-BCF5-9FD640C7190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Sheet1!$B$6:$E$6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FD4-4897-BCF5-9FD640C71907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ysClr val="windowText" lastClr="00000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Sheet1!$B$7:$E$7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FD4-4897-BCF5-9FD640C71907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Sheet1!$B$8:$E$8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FD4-4897-BCF5-9FD640C7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8724840"/>
        <c:axId val="638724056"/>
      </c:barChart>
      <c:catAx>
        <c:axId val="638724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6387240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3872405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387248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79012943502558297"/>
          <c:w val="1"/>
          <c:h val="0.13855964367805301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556648630883494E-2"/>
          <c:y val="4.9508469304170397E-2"/>
          <c:w val="0.92063492063492103"/>
          <c:h val="0.5923261390887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All School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6.041411002898248</c:v>
                </c:pt>
                <c:pt idx="1">
                  <c:v>23.477375388391341</c:v>
                </c:pt>
                <c:pt idx="2">
                  <c:v>48.043029844121257</c:v>
                </c:pt>
                <c:pt idx="3">
                  <c:v>22.438183764589155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76-4A78-978A-9806DD480A4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Comps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6.2</c:v>
                </c:pt>
                <c:pt idx="1">
                  <c:v>24</c:v>
                </c:pt>
                <c:pt idx="2">
                  <c:v>50.2</c:v>
                </c:pt>
                <c:pt idx="3">
                  <c:v>19.600000000000001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876-4A78-978A-9806DD480A4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Kutztown University 2018 </c:v>
                </c:pt>
              </c:strCache>
            </c:strRef>
          </c:tx>
          <c:spPr>
            <a:solidFill>
              <a:srgbClr val="701931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Sheet1!$B$4:$E$4</c:f>
              <c:numCache>
                <c:formatCode>_(* #,##0_);_(* \(#,##0\);_(* "-"??_);_(@_)</c:formatCode>
                <c:ptCount val="4"/>
                <c:pt idx="0">
                  <c:v>4.5</c:v>
                </c:pt>
                <c:pt idx="1">
                  <c:v>24.2</c:v>
                </c:pt>
                <c:pt idx="2">
                  <c:v>50.1</c:v>
                </c:pt>
                <c:pt idx="3">
                  <c:v>21.3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876-4A78-978A-9806DD480A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8718960"/>
        <c:axId val="638718176"/>
      </c:barChart>
      <c:catAx>
        <c:axId val="638718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638718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3871817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387189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79623453678619416"/>
          <c:w val="1"/>
          <c:h val="0.14795651495413487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745721453587995E-2"/>
          <c:y val="7.1361367188035096E-2"/>
          <c:w val="0.92063492063492103"/>
          <c:h val="0.52605062810571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Woodstock\Vietnam and prior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Sheet1!$B$2:$E$2</c:f>
              <c:numCache>
                <c:formatCode>###0.0</c:formatCode>
                <c:ptCount val="4"/>
                <c:pt idx="0" formatCode="####.0">
                  <c:v>4</c:v>
                </c:pt>
                <c:pt idx="1">
                  <c:v>20.2</c:v>
                </c:pt>
                <c:pt idx="2">
                  <c:v>48.6</c:v>
                </c:pt>
                <c:pt idx="3">
                  <c:v>27.2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D4-4897-BCF5-9FD640C7190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Post Watergate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Sheet1!$B$3:$E$3</c:f>
              <c:numCache>
                <c:formatCode>###0.0</c:formatCode>
                <c:ptCount val="4"/>
                <c:pt idx="0" formatCode="####.0">
                  <c:v>5.6</c:v>
                </c:pt>
                <c:pt idx="1">
                  <c:v>26.4</c:v>
                </c:pt>
                <c:pt idx="2">
                  <c:v>47.9</c:v>
                </c:pt>
                <c:pt idx="3">
                  <c:v>20.100000000000001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D4-4897-BCF5-9FD640C7190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Yuppie\End of Cold War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Sheet1!$B$4:$E$4</c:f>
              <c:numCache>
                <c:formatCode>###0.0</c:formatCode>
                <c:ptCount val="4"/>
                <c:pt idx="0" formatCode="####.0">
                  <c:v>4.0999999999999996</c:v>
                </c:pt>
                <c:pt idx="1">
                  <c:v>19.3</c:v>
                </c:pt>
                <c:pt idx="2">
                  <c:v>52.8</c:v>
                </c:pt>
                <c:pt idx="3">
                  <c:v>23.7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FD4-4897-BCF5-9FD640C7190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Electronic Revolution\Dot-Com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Sheet1!$B$5:$E$5</c:f>
              <c:numCache>
                <c:formatCode>###0.0</c:formatCode>
                <c:ptCount val="4"/>
                <c:pt idx="0" formatCode="####.0">
                  <c:v>4.5</c:v>
                </c:pt>
                <c:pt idx="1">
                  <c:v>21</c:v>
                </c:pt>
                <c:pt idx="2">
                  <c:v>56.7</c:v>
                </c:pt>
                <c:pt idx="3">
                  <c:v>17.899999999999999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FD4-4897-BCF5-9FD640C7190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Post 9/11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Sheet1!$B$6:$E$6</c:f>
              <c:numCache>
                <c:formatCode>###0.0</c:formatCode>
                <c:ptCount val="4"/>
                <c:pt idx="0" formatCode="####.0">
                  <c:v>6.1</c:v>
                </c:pt>
                <c:pt idx="1">
                  <c:v>29.7</c:v>
                </c:pt>
                <c:pt idx="2">
                  <c:v>46.3</c:v>
                </c:pt>
                <c:pt idx="3">
                  <c:v>17.899999999999999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FD4-4897-BCF5-9FD640C71907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Post Great Recession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Sheet1!$B$7:$E$7</c:f>
              <c:numCache>
                <c:formatCode>###0.0</c:formatCode>
                <c:ptCount val="4"/>
                <c:pt idx="0" formatCode="####.0">
                  <c:v>3.8</c:v>
                </c:pt>
                <c:pt idx="1">
                  <c:v>25.5</c:v>
                </c:pt>
                <c:pt idx="2">
                  <c:v>49.1</c:v>
                </c:pt>
                <c:pt idx="3">
                  <c:v>21.7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FD4-4897-BCF5-9FD640C71907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Sheet1!$B$8:$E$8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FD4-4897-BCF5-9FD640C7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8722880"/>
        <c:axId val="638723272"/>
      </c:barChart>
      <c:catAx>
        <c:axId val="638722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638723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3872327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387228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79012943502558297"/>
          <c:w val="1"/>
          <c:h val="0.13855964367805301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745721453587995E-2"/>
          <c:y val="7.1361367188035096E-2"/>
          <c:w val="0.92063492063492103"/>
          <c:h val="0.52605062810571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Current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Sheet1!$B$2:$E$2</c:f>
              <c:numCache>
                <c:formatCode>###0.0</c:formatCode>
                <c:ptCount val="4"/>
                <c:pt idx="0" formatCode="####.0">
                  <c:v>1.6</c:v>
                </c:pt>
                <c:pt idx="1">
                  <c:v>16.100000000000001</c:v>
                </c:pt>
                <c:pt idx="2">
                  <c:v>46</c:v>
                </c:pt>
                <c:pt idx="3">
                  <c:v>36.299999999999997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D4-4897-BCF5-9FD640C7190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Lapsed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Sheet1!$B$3:$E$3</c:f>
              <c:numCache>
                <c:formatCode>###0.0</c:formatCode>
                <c:ptCount val="4"/>
                <c:pt idx="0" formatCode="####.0">
                  <c:v>3.9</c:v>
                </c:pt>
                <c:pt idx="1">
                  <c:v>23.2</c:v>
                </c:pt>
                <c:pt idx="2">
                  <c:v>53.9</c:v>
                </c:pt>
                <c:pt idx="3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D4-4897-BCF5-9FD640C7190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Sheet1!$B$4:$E$4</c:f>
              <c:numCache>
                <c:formatCode>###0.0</c:formatCode>
                <c:ptCount val="4"/>
                <c:pt idx="0" formatCode="####.0">
                  <c:v>5.4</c:v>
                </c:pt>
                <c:pt idx="1">
                  <c:v>25.9</c:v>
                </c:pt>
                <c:pt idx="2">
                  <c:v>49.7</c:v>
                </c:pt>
                <c:pt idx="3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FD4-4897-BCF5-9FD640C7190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Sheet1!$B$5:$E$5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FD4-4897-BCF5-9FD640C7190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Sheet1!$B$6:$E$6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FD4-4897-BCF5-9FD640C71907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ysClr val="windowText" lastClr="00000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Sheet1!$B$7:$E$7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FD4-4897-BCF5-9FD640C71907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Sheet1!$B$8:$E$8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FD4-4897-BCF5-9FD640C7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8723664"/>
        <c:axId val="638719352"/>
      </c:barChart>
      <c:catAx>
        <c:axId val="638723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6387193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3871935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387236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79012943502558297"/>
          <c:w val="1"/>
          <c:h val="0.13855964367805301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745721453587995E-2"/>
          <c:y val="7.1361367188035096E-2"/>
          <c:w val="0.92063492063492103"/>
          <c:h val="0.52605062810571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Sheet1!$B$2:$E$2</c:f>
              <c:numCache>
                <c:formatCode>###0.0</c:formatCode>
                <c:ptCount val="4"/>
                <c:pt idx="0" formatCode="####.0">
                  <c:v>3.4</c:v>
                </c:pt>
                <c:pt idx="1">
                  <c:v>21.1</c:v>
                </c:pt>
                <c:pt idx="2">
                  <c:v>49.5</c:v>
                </c:pt>
                <c:pt idx="3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D4-4897-BCF5-9FD640C7190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CLAS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Sheet1!$B$3:$E$3</c:f>
              <c:numCache>
                <c:formatCode>###0.0</c:formatCode>
                <c:ptCount val="4"/>
                <c:pt idx="0" formatCode="####.0">
                  <c:v>5.6</c:v>
                </c:pt>
                <c:pt idx="1">
                  <c:v>23.1</c:v>
                </c:pt>
                <c:pt idx="2">
                  <c:v>52.2</c:v>
                </c:pt>
                <c:pt idx="3">
                  <c:v>19.100000000000001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D4-4897-BCF5-9FD640C7190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CVPA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Sheet1!$B$4:$E$4</c:f>
              <c:numCache>
                <c:formatCode>###0.0</c:formatCode>
                <c:ptCount val="4"/>
                <c:pt idx="0" formatCode="####.0">
                  <c:v>3.9</c:v>
                </c:pt>
                <c:pt idx="1">
                  <c:v>25.6</c:v>
                </c:pt>
                <c:pt idx="2">
                  <c:v>51.2</c:v>
                </c:pt>
                <c:pt idx="3">
                  <c:v>19.2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FD4-4897-BCF5-9FD640C7190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COB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Sheet1!$B$5:$E$5</c:f>
              <c:numCache>
                <c:formatCode>###0.0</c:formatCode>
                <c:ptCount val="4"/>
                <c:pt idx="0" formatCode="####.0">
                  <c:v>3.7</c:v>
                </c:pt>
                <c:pt idx="1">
                  <c:v>27.1</c:v>
                </c:pt>
                <c:pt idx="2">
                  <c:v>47.3</c:v>
                </c:pt>
                <c:pt idx="3">
                  <c:v>21.8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FD4-4897-BCF5-9FD640C7190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Sheet1!$B$6:$E$6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FD4-4897-BCF5-9FD640C71907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ysClr val="windowText" lastClr="00000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Sheet1!$B$7:$E$7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FD4-4897-BCF5-9FD640C71907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Sheet1!$B$8:$E$8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FD4-4897-BCF5-9FD640C7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8720528"/>
        <c:axId val="638721312"/>
      </c:barChart>
      <c:catAx>
        <c:axId val="638720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6387213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3872131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387205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79012943502558297"/>
          <c:w val="1"/>
          <c:h val="0.13855964367805301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492063492063502E-2"/>
          <c:y val="5.7553956834532502E-2"/>
          <c:w val="0.92063492063492103"/>
          <c:h val="0.59232613908872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 All School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Sheet1!$B$1:$L$1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Sheet1!$B$2:$L$2</c:f>
              <c:numCache>
                <c:formatCode>_(* #,##0_);_(* \(#,##0\);_(* "-"??_);_(@_)</c:formatCode>
                <c:ptCount val="11"/>
                <c:pt idx="0">
                  <c:v>2.0264426047201285</c:v>
                </c:pt>
                <c:pt idx="1">
                  <c:v>3.4103546274558263</c:v>
                </c:pt>
                <c:pt idx="2">
                  <c:v>4.7571975781539599</c:v>
                </c:pt>
                <c:pt idx="3">
                  <c:v>5.350302730754974</c:v>
                </c:pt>
                <c:pt idx="4">
                  <c:v>5.1155319411837388</c:v>
                </c:pt>
                <c:pt idx="5">
                  <c:v>13.085382429259854</c:v>
                </c:pt>
                <c:pt idx="6">
                  <c:v>10.156925738292351</c:v>
                </c:pt>
                <c:pt idx="7">
                  <c:v>14.889410601754602</c:v>
                </c:pt>
                <c:pt idx="8">
                  <c:v>18.281230693191645</c:v>
                </c:pt>
                <c:pt idx="9">
                  <c:v>10.268132954405042</c:v>
                </c:pt>
                <c:pt idx="10">
                  <c:v>11.991844804151736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0D-4EA5-811E-DFB5E94A3175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 Comps 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cat>
            <c:numRef>
              <c:f>Sheet1!$B$1:$L$1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Sheet1!$B$3:$L$3</c:f>
              <c:numCache>
                <c:formatCode>_(* #,##0_);_(* \(#,##0\);_(* "-"??_);_(@_)</c:formatCode>
                <c:ptCount val="11"/>
                <c:pt idx="0">
                  <c:v>3.8</c:v>
                </c:pt>
                <c:pt idx="1">
                  <c:v>6.3</c:v>
                </c:pt>
                <c:pt idx="2">
                  <c:v>9.4</c:v>
                </c:pt>
                <c:pt idx="3">
                  <c:v>9.6999999999999993</c:v>
                </c:pt>
                <c:pt idx="4">
                  <c:v>8</c:v>
                </c:pt>
                <c:pt idx="5">
                  <c:v>15.2</c:v>
                </c:pt>
                <c:pt idx="6">
                  <c:v>11.6</c:v>
                </c:pt>
                <c:pt idx="7">
                  <c:v>13.4</c:v>
                </c:pt>
                <c:pt idx="8">
                  <c:v>10.9</c:v>
                </c:pt>
                <c:pt idx="9">
                  <c:v>5.9</c:v>
                </c:pt>
                <c:pt idx="10">
                  <c:v>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0D-4EA5-811E-DFB5E94A3175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 Kutztown University 2018 </c:v>
                </c:pt>
              </c:strCache>
            </c:strRef>
          </c:tx>
          <c:spPr>
            <a:solidFill>
              <a:srgbClr val="701931"/>
            </a:solidFill>
          </c:spPr>
          <c:invertIfNegative val="0"/>
          <c:cat>
            <c:numRef>
              <c:f>Sheet1!$B$1:$L$1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Sheet1!$B$4:$L$4</c:f>
              <c:numCache>
                <c:formatCode>_(* #,##0_);_(* \(#,##0\);_(* "-"??_);_(@_)</c:formatCode>
                <c:ptCount val="11"/>
                <c:pt idx="0">
                  <c:v>2.5</c:v>
                </c:pt>
                <c:pt idx="1">
                  <c:v>3.4</c:v>
                </c:pt>
                <c:pt idx="2">
                  <c:v>5.7</c:v>
                </c:pt>
                <c:pt idx="3">
                  <c:v>7.9</c:v>
                </c:pt>
                <c:pt idx="4">
                  <c:v>6.3</c:v>
                </c:pt>
                <c:pt idx="5">
                  <c:v>16</c:v>
                </c:pt>
                <c:pt idx="6">
                  <c:v>13.1</c:v>
                </c:pt>
                <c:pt idx="7">
                  <c:v>16.3</c:v>
                </c:pt>
                <c:pt idx="8">
                  <c:v>14</c:v>
                </c:pt>
                <c:pt idx="9">
                  <c:v>6.4</c:v>
                </c:pt>
                <c:pt idx="10">
                  <c:v>8.3000000000000007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FE-42D6-A3C0-3D4F605E974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F1B300"/>
            </a:solidFill>
          </c:spPr>
          <c:invertIfNegative val="0"/>
          <c:cat>
            <c:numRef>
              <c:f>Sheet1!$B$1:$L$1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Sheet1!$B$5:$L$5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BFE-42D6-A3C0-3D4F605E9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0109896"/>
        <c:axId val="640105584"/>
      </c:barChart>
      <c:catAx>
        <c:axId val="640109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640105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0105584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401098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76640680744667677"/>
          <c:w val="1"/>
          <c:h val="0.14756080815262673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944604776702099"/>
          <c:y val="3.1786494044142903E-2"/>
          <c:w val="0.78388236819920898"/>
          <c:h val="0.633430052112053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70193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Sheet1!$B$1:$K$1</c:f>
              <c:strCache>
                <c:ptCount val="4"/>
                <c:pt idx="0">
                  <c:v>COE</c:v>
                </c:pt>
                <c:pt idx="1">
                  <c:v>CLAS</c:v>
                </c:pt>
                <c:pt idx="2">
                  <c:v>CVPA</c:v>
                </c:pt>
                <c:pt idx="3">
                  <c:v>COB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4"/>
                <c:pt idx="0">
                  <c:v>564</c:v>
                </c:pt>
                <c:pt idx="1">
                  <c:v>528</c:v>
                </c:pt>
                <c:pt idx="2">
                  <c:v>240</c:v>
                </c:pt>
                <c:pt idx="3">
                  <c:v>212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46-4140-A9A8-BFEDB696F1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8875432"/>
        <c:axId val="448869944"/>
      </c:barChart>
      <c:catAx>
        <c:axId val="448875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980000" vert="horz"/>
          <a:lstStyle/>
          <a:p>
            <a:pPr>
              <a:defRPr sz="1100"/>
            </a:pPr>
            <a:endParaRPr lang="en-US"/>
          </a:p>
        </c:txPr>
        <c:crossAx val="448869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8869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8875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492063492063502E-2"/>
          <c:y val="5.7553956834532502E-2"/>
          <c:w val="0.92063492063492103"/>
          <c:h val="0.59232613908872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 All School 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cat>
            <c:numRef>
              <c:f>Sheet1!$B$1:$L$1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Sheet1!$B$2:$L$2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2B-402D-8A3D-658FBBB94717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 Comps </c:v>
                </c:pt>
              </c:strCache>
            </c:strRef>
          </c:tx>
          <c:spPr>
            <a:solidFill>
              <a:srgbClr val="0F4A3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Sheet1!$B$1:$L$1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Sheet1!$B$3:$L$3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2B-402D-8A3D-658FBBB94717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 UT Knoxville 2009 </c:v>
                </c:pt>
              </c:strCache>
            </c:strRef>
          </c:tx>
          <c:invertIfNegative val="0"/>
          <c:cat>
            <c:numRef>
              <c:f>Sheet1!$B$1:$L$1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Sheet1!$B$4:$L$4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39-4C0D-8C00-4469B5E309E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UT Knoxville 2013</c:v>
                </c:pt>
              </c:strCache>
            </c:strRef>
          </c:tx>
          <c:invertIfNegative val="0"/>
          <c:cat>
            <c:numRef>
              <c:f>Sheet1!$B$1:$L$1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Sheet1!$B$5:$L$5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39-4C0D-8C00-4469B5E309E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 Kutztown University 2018 </c:v>
                </c:pt>
              </c:strCache>
            </c:strRef>
          </c:tx>
          <c:spPr>
            <a:solidFill>
              <a:srgbClr val="701931"/>
            </a:solidFill>
          </c:spPr>
          <c:invertIfNegative val="0"/>
          <c:cat>
            <c:numRef>
              <c:f>Sheet1!$B$1:$L$1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Sheet1!$B$6:$L$6</c:f>
              <c:numCache>
                <c:formatCode>_(* #,##0_);_(* \(#,##0\);_(* "-"??_);_(@_)</c:formatCode>
                <c:ptCount val="11"/>
                <c:pt idx="0">
                  <c:v>2.5</c:v>
                </c:pt>
                <c:pt idx="1">
                  <c:v>3.4</c:v>
                </c:pt>
                <c:pt idx="2">
                  <c:v>5.7</c:v>
                </c:pt>
                <c:pt idx="3">
                  <c:v>7.9</c:v>
                </c:pt>
                <c:pt idx="4">
                  <c:v>6.3</c:v>
                </c:pt>
                <c:pt idx="5">
                  <c:v>16</c:v>
                </c:pt>
                <c:pt idx="6">
                  <c:v>13.1</c:v>
                </c:pt>
                <c:pt idx="7">
                  <c:v>16.3</c:v>
                </c:pt>
                <c:pt idx="8">
                  <c:v>14</c:v>
                </c:pt>
                <c:pt idx="9">
                  <c:v>6.4</c:v>
                </c:pt>
                <c:pt idx="10">
                  <c:v>8.3000000000000007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C39-4C0D-8C00-4469B5E309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0102840"/>
        <c:axId val="640102448"/>
      </c:barChart>
      <c:catAx>
        <c:axId val="640102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640102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010244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40102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576594395859797"/>
          <c:y val="1.9841269841269799E-2"/>
          <c:w val="0.74423405604140203"/>
          <c:h val="0.812100565351408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Relationship Mean </c:v>
                </c:pt>
              </c:strCache>
            </c:strRef>
          </c:tx>
          <c:spPr>
            <a:solidFill>
              <a:srgbClr val="70193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Woodstock\Vietnam and prior</c:v>
                </c:pt>
                <c:pt idx="1">
                  <c:v>Post Watergate</c:v>
                </c:pt>
                <c:pt idx="2">
                  <c:v>Yuppie\End of Cold War</c:v>
                </c:pt>
                <c:pt idx="3">
                  <c:v>Electronic Revolution\Dot-Com</c:v>
                </c:pt>
                <c:pt idx="4">
                  <c:v>Post 9/11</c:v>
                </c:pt>
                <c:pt idx="5">
                  <c:v>Post Great Recession</c:v>
                </c:pt>
              </c:strCache>
            </c:strRef>
          </c:cat>
          <c:val>
            <c:numRef>
              <c:f>Sheet1!$B$2:$G$2</c:f>
              <c:numCache>
                <c:formatCode>_(* #,##0.00_);_(* \(#,##0.00\);_(* "-"??_);_(@_)</c:formatCode>
                <c:ptCount val="6"/>
                <c:pt idx="0">
                  <c:v>5.94</c:v>
                </c:pt>
                <c:pt idx="1">
                  <c:v>5.5</c:v>
                </c:pt>
                <c:pt idx="2">
                  <c:v>5.89</c:v>
                </c:pt>
                <c:pt idx="3">
                  <c:v>5.78</c:v>
                </c:pt>
                <c:pt idx="4">
                  <c:v>5.65</c:v>
                </c:pt>
                <c:pt idx="5">
                  <c:v>6.15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49-4AFC-ABA1-8A90B6612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6"/>
        <c:overlap val="1"/>
        <c:axId val="640103232"/>
        <c:axId val="640104408"/>
      </c:barChart>
      <c:catAx>
        <c:axId val="6401032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6401044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0104408"/>
        <c:scaling>
          <c:orientation val="minMax"/>
          <c:max val="10"/>
          <c:min val="0"/>
        </c:scaling>
        <c:delete val="0"/>
        <c:axPos val="t"/>
        <c:majorGridlines/>
        <c:numFmt formatCode="_(* #,##0.00_);_(* \(#,##0.00\);_(* &quot;-&quot;??_);_(@_)" sourceLinked="1"/>
        <c:majorTickMark val="out"/>
        <c:minorTickMark val="none"/>
        <c:tickLblPos val="none"/>
        <c:crossAx val="640103232"/>
        <c:crosses val="autoZero"/>
        <c:crossBetween val="between"/>
        <c:majorUnit val="1"/>
        <c:minorUnit val="0.04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576594395859797"/>
          <c:y val="1.9841269841269799E-2"/>
          <c:w val="0.74423405604140203"/>
          <c:h val="0.812100565351408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Relationship Mean </c:v>
                </c:pt>
              </c:strCache>
            </c:strRef>
          </c:tx>
          <c:spPr>
            <a:solidFill>
              <a:srgbClr val="70193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3"/>
                <c:pt idx="0">
                  <c:v> Current </c:v>
                </c:pt>
                <c:pt idx="1">
                  <c:v> Lapsed </c:v>
                </c:pt>
                <c:pt idx="2">
                  <c:v> Never </c:v>
                </c:pt>
              </c:strCache>
            </c:strRef>
          </c:cat>
          <c:val>
            <c:numRef>
              <c:f>Sheet1!$B$2:$G$2</c:f>
              <c:numCache>
                <c:formatCode>_(* #,##0.00_);_(* \(#,##0.00\);_(* "-"??_);_(@_)</c:formatCode>
                <c:ptCount val="3"/>
                <c:pt idx="0">
                  <c:v>7.03</c:v>
                </c:pt>
                <c:pt idx="1">
                  <c:v>5.76</c:v>
                </c:pt>
                <c:pt idx="2">
                  <c:v>5.63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49-4AFC-ABA1-8A90B6612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6"/>
        <c:overlap val="1"/>
        <c:axId val="640103624"/>
        <c:axId val="640107544"/>
      </c:barChart>
      <c:catAx>
        <c:axId val="6401036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6401075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0107544"/>
        <c:scaling>
          <c:orientation val="minMax"/>
          <c:max val="10"/>
          <c:min val="0"/>
        </c:scaling>
        <c:delete val="0"/>
        <c:axPos val="t"/>
        <c:majorGridlines/>
        <c:numFmt formatCode="_(* #,##0.00_);_(* \(#,##0.00\);_(* &quot;-&quot;??_);_(@_)" sourceLinked="1"/>
        <c:majorTickMark val="out"/>
        <c:minorTickMark val="none"/>
        <c:tickLblPos val="none"/>
        <c:crossAx val="640103624"/>
        <c:crosses val="autoZero"/>
        <c:crossBetween val="between"/>
        <c:majorUnit val="1"/>
        <c:minorUnit val="0.04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576594395859797"/>
          <c:y val="1.9841269841269799E-2"/>
          <c:w val="0.74423405604140203"/>
          <c:h val="0.812100565351408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Relationship Mean </c:v>
                </c:pt>
              </c:strCache>
            </c:strRef>
          </c:tx>
          <c:spPr>
            <a:solidFill>
              <a:srgbClr val="70193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4"/>
                <c:pt idx="0">
                  <c:v> COE </c:v>
                </c:pt>
                <c:pt idx="1">
                  <c:v> CLAS </c:v>
                </c:pt>
                <c:pt idx="2">
                  <c:v> CVPA </c:v>
                </c:pt>
                <c:pt idx="3">
                  <c:v> COB </c:v>
                </c:pt>
              </c:strCache>
            </c:strRef>
          </c:cat>
          <c:val>
            <c:numRef>
              <c:f>Sheet1!$B$2:$G$2</c:f>
              <c:numCache>
                <c:formatCode>_(* #,##0.00_);_(* \(#,##0.00\);_(* "-"??_);_(@_)</c:formatCode>
                <c:ptCount val="4"/>
                <c:pt idx="0">
                  <c:v>5.91</c:v>
                </c:pt>
                <c:pt idx="1">
                  <c:v>5.89</c:v>
                </c:pt>
                <c:pt idx="2">
                  <c:v>5.82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49-4AFC-ABA1-8A90B6612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6"/>
        <c:overlap val="1"/>
        <c:axId val="640104800"/>
        <c:axId val="640108720"/>
      </c:barChart>
      <c:catAx>
        <c:axId val="6401048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64010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0108720"/>
        <c:scaling>
          <c:orientation val="minMax"/>
          <c:max val="10"/>
          <c:min val="0"/>
        </c:scaling>
        <c:delete val="0"/>
        <c:axPos val="t"/>
        <c:majorGridlines/>
        <c:numFmt formatCode="_(* #,##0.00_);_(* \(#,##0.00\);_(* &quot;-&quot;??_);_(@_)" sourceLinked="1"/>
        <c:majorTickMark val="out"/>
        <c:minorTickMark val="none"/>
        <c:tickLblPos val="none"/>
        <c:crossAx val="640104800"/>
        <c:crosses val="autoZero"/>
        <c:crossBetween val="between"/>
        <c:majorUnit val="1"/>
        <c:minorUnit val="0.04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481135170483637"/>
          <c:y val="3.28536519142004E-2"/>
          <c:w val="0.50375403777673533"/>
          <c:h val="0.812100565351408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All School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Sheet1!$B$1:$H$1</c:f>
              <c:strCache>
                <c:ptCount val="6"/>
                <c:pt idx="0">
                  <c:v> KU in general </c:v>
                </c:pt>
                <c:pt idx="1">
                  <c:v> My major or academic department within my college/school </c:v>
                </c:pt>
                <c:pt idx="2">
                  <c:v> My undergraduate college/school within KU </c:v>
                </c:pt>
                <c:pt idx="3">
                  <c:v> A faculty member or instructor </c:v>
                </c:pt>
                <c:pt idx="4">
                  <c:v> A student organization or activity I was associated with </c:v>
                </c:pt>
                <c:pt idx="5">
                  <c:v> KU athletics </c:v>
                </c:pt>
              </c:strCache>
            </c:strRef>
          </c:cat>
          <c:val>
            <c:numRef>
              <c:f>Sheet1!$B$2:$H$2</c:f>
              <c:numCache>
                <c:formatCode>_(* #,##0.00_);_(* \(#,##0.00\);_(* "-"??_);_(@_)</c:formatCode>
                <c:ptCount val="6"/>
                <c:pt idx="0">
                  <c:v>3.3310278125974446</c:v>
                </c:pt>
                <c:pt idx="1">
                  <c:v>3.0653894657758669</c:v>
                </c:pt>
                <c:pt idx="2">
                  <c:v>3.0149859414064424</c:v>
                </c:pt>
                <c:pt idx="3">
                  <c:v>2.8803340185405584</c:v>
                </c:pt>
                <c:pt idx="4">
                  <c:v>2.7411643713110858</c:v>
                </c:pt>
                <c:pt idx="5">
                  <c:v>2.6421010585180587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D4-45F4-9264-9BED10057B9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Comps 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cat>
            <c:strRef>
              <c:f>Sheet1!$B$1:$H$1</c:f>
              <c:strCache>
                <c:ptCount val="6"/>
                <c:pt idx="0">
                  <c:v> KU in general </c:v>
                </c:pt>
                <c:pt idx="1">
                  <c:v> My major or academic department within my college/school </c:v>
                </c:pt>
                <c:pt idx="2">
                  <c:v> My undergraduate college/school within KU </c:v>
                </c:pt>
                <c:pt idx="3">
                  <c:v> A faculty member or instructor </c:v>
                </c:pt>
                <c:pt idx="4">
                  <c:v> A student organization or activity I was associated with </c:v>
                </c:pt>
                <c:pt idx="5">
                  <c:v> KU athletics </c:v>
                </c:pt>
              </c:strCache>
            </c:strRef>
          </c:cat>
          <c:val>
            <c:numRef>
              <c:f>Sheet1!$B$3:$H$3</c:f>
              <c:numCache>
                <c:formatCode>_(* #,##0.00_);_(* \(#,##0.00\);_(* "-"??_);_(@_)</c:formatCode>
                <c:ptCount val="6"/>
                <c:pt idx="0">
                  <c:v>3.25</c:v>
                </c:pt>
                <c:pt idx="1">
                  <c:v>3.1</c:v>
                </c:pt>
                <c:pt idx="2">
                  <c:v>3.01</c:v>
                </c:pt>
                <c:pt idx="3">
                  <c:v>2.98</c:v>
                </c:pt>
                <c:pt idx="4">
                  <c:v>2.86</c:v>
                </c:pt>
                <c:pt idx="5">
                  <c:v>2.25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D4-45F4-9264-9BED10057B9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Kutztown University 2018 </c:v>
                </c:pt>
              </c:strCache>
            </c:strRef>
          </c:tx>
          <c:spPr>
            <a:solidFill>
              <a:srgbClr val="701931"/>
            </a:solidFill>
          </c:spPr>
          <c:invertIfNegative val="0"/>
          <c:cat>
            <c:strRef>
              <c:f>Sheet1!$B$1:$H$1</c:f>
              <c:strCache>
                <c:ptCount val="6"/>
                <c:pt idx="0">
                  <c:v> KU in general </c:v>
                </c:pt>
                <c:pt idx="1">
                  <c:v> My major or academic department within my college/school </c:v>
                </c:pt>
                <c:pt idx="2">
                  <c:v> My undergraduate college/school within KU </c:v>
                </c:pt>
                <c:pt idx="3">
                  <c:v> A faculty member or instructor </c:v>
                </c:pt>
                <c:pt idx="4">
                  <c:v> A student organization or activity I was associated with </c:v>
                </c:pt>
                <c:pt idx="5">
                  <c:v> KU athletics </c:v>
                </c:pt>
              </c:strCache>
            </c:strRef>
          </c:cat>
          <c:val>
            <c:numRef>
              <c:f>Sheet1!$B$4:$H$4</c:f>
              <c:numCache>
                <c:formatCode>_(* #,##0.00_);_(* \(#,##0.00\);_(* "-"??_);_(@_)</c:formatCode>
                <c:ptCount val="6"/>
                <c:pt idx="0">
                  <c:v>3.2</c:v>
                </c:pt>
                <c:pt idx="1">
                  <c:v>3.14</c:v>
                </c:pt>
                <c:pt idx="2">
                  <c:v>3.12</c:v>
                </c:pt>
                <c:pt idx="3">
                  <c:v>3.04</c:v>
                </c:pt>
                <c:pt idx="4">
                  <c:v>2.84</c:v>
                </c:pt>
                <c:pt idx="5">
                  <c:v>2.31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6D4-45F4-9264-9BED10057B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0108328"/>
        <c:axId val="640109504"/>
      </c:barChart>
      <c:catAx>
        <c:axId val="6401083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640109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0109504"/>
        <c:scaling>
          <c:orientation val="minMax"/>
          <c:max val="4"/>
          <c:min val="1"/>
        </c:scaling>
        <c:delete val="1"/>
        <c:axPos val="t"/>
        <c:majorGridlines/>
        <c:numFmt formatCode="_(* #,##0.00_);_(* \(#,##0.00\);_(* &quot;-&quot;??_);_(@_)" sourceLinked="1"/>
        <c:majorTickMark val="out"/>
        <c:minorTickMark val="none"/>
        <c:tickLblPos val="none"/>
        <c:crossAx val="640108328"/>
        <c:crosses val="autoZero"/>
        <c:crossBetween val="between"/>
        <c:majorUnit val="1"/>
        <c:minorUnit val="0.04"/>
      </c:valAx>
    </c:plotArea>
    <c:legend>
      <c:legendPos val="b"/>
      <c:layout>
        <c:manualLayout>
          <c:xMode val="edge"/>
          <c:yMode val="edge"/>
          <c:x val="0"/>
          <c:y val="0.886210277716587"/>
          <c:w val="1"/>
          <c:h val="6.5932714819235752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945801163445602"/>
          <c:y val="1.9841269841269799E-2"/>
          <c:w val="0.44644523197809399"/>
          <c:h val="0.812100565351408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Woodstock\ Vietnam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Sheet1!$B$1:$H$1</c:f>
              <c:strCache>
                <c:ptCount val="6"/>
                <c:pt idx="0">
                  <c:v> KU in general </c:v>
                </c:pt>
                <c:pt idx="1">
                  <c:v> My major or academic department within my college/school </c:v>
                </c:pt>
                <c:pt idx="2">
                  <c:v> My undergraduate college/school within KU </c:v>
                </c:pt>
                <c:pt idx="3">
                  <c:v> A faculty member or instructor </c:v>
                </c:pt>
                <c:pt idx="4">
                  <c:v> A student organization or activity I was associated with </c:v>
                </c:pt>
                <c:pt idx="5">
                  <c:v> KU athletics </c:v>
                </c:pt>
              </c:strCache>
            </c:strRef>
          </c:cat>
          <c:val>
            <c:numRef>
              <c:f>Sheet1!$B$2:$H$2</c:f>
              <c:numCache>
                <c:formatCode>_(* #,##0.00_);_(* \(#,##0.00\);_(* "-"??_);_(@_)</c:formatCode>
                <c:ptCount val="6"/>
                <c:pt idx="0">
                  <c:v>3.12</c:v>
                </c:pt>
                <c:pt idx="1">
                  <c:v>2.92</c:v>
                </c:pt>
                <c:pt idx="2">
                  <c:v>2.96</c:v>
                </c:pt>
                <c:pt idx="3">
                  <c:v>2.68</c:v>
                </c:pt>
                <c:pt idx="4">
                  <c:v>2.41</c:v>
                </c:pt>
                <c:pt idx="5">
                  <c:v>2.31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F4-450C-BD19-1EABD8E0BB8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Post Watergate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Sheet1!$B$1:$H$1</c:f>
              <c:strCache>
                <c:ptCount val="6"/>
                <c:pt idx="0">
                  <c:v> KU in general </c:v>
                </c:pt>
                <c:pt idx="1">
                  <c:v> My major or academic department within my college/school </c:v>
                </c:pt>
                <c:pt idx="2">
                  <c:v> My undergraduate college/school within KU </c:v>
                </c:pt>
                <c:pt idx="3">
                  <c:v> A faculty member or instructor </c:v>
                </c:pt>
                <c:pt idx="4">
                  <c:v> A student organization or activity I was associated with </c:v>
                </c:pt>
                <c:pt idx="5">
                  <c:v> KU athletics </c:v>
                </c:pt>
              </c:strCache>
            </c:strRef>
          </c:cat>
          <c:val>
            <c:numRef>
              <c:f>Sheet1!$B$3:$H$3</c:f>
              <c:numCache>
                <c:formatCode>_(* #,##0.00_);_(* \(#,##0.00\);_(* "-"??_);_(@_)</c:formatCode>
                <c:ptCount val="6"/>
                <c:pt idx="0">
                  <c:v>3.12</c:v>
                </c:pt>
                <c:pt idx="1">
                  <c:v>3.05</c:v>
                </c:pt>
                <c:pt idx="2">
                  <c:v>3.05</c:v>
                </c:pt>
                <c:pt idx="3">
                  <c:v>2.8</c:v>
                </c:pt>
                <c:pt idx="4">
                  <c:v>2.62</c:v>
                </c:pt>
                <c:pt idx="5">
                  <c:v>2.41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F4-450C-BD19-1EABD8E0BB8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Yuppie\End of Cold War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Sheet1!$B$1:$H$1</c:f>
              <c:strCache>
                <c:ptCount val="6"/>
                <c:pt idx="0">
                  <c:v> KU in general </c:v>
                </c:pt>
                <c:pt idx="1">
                  <c:v> My major or academic department within my college/school </c:v>
                </c:pt>
                <c:pt idx="2">
                  <c:v> My undergraduate college/school within KU </c:v>
                </c:pt>
                <c:pt idx="3">
                  <c:v> A faculty member or instructor </c:v>
                </c:pt>
                <c:pt idx="4">
                  <c:v> A student organization or activity I was associated with </c:v>
                </c:pt>
                <c:pt idx="5">
                  <c:v> KU athletics </c:v>
                </c:pt>
              </c:strCache>
            </c:strRef>
          </c:cat>
          <c:val>
            <c:numRef>
              <c:f>Sheet1!$B$4:$H$4</c:f>
              <c:numCache>
                <c:formatCode>_(* #,##0.00_);_(* \(#,##0.00\);_(* "-"??_);_(@_)</c:formatCode>
                <c:ptCount val="6"/>
                <c:pt idx="0">
                  <c:v>3.18</c:v>
                </c:pt>
                <c:pt idx="1">
                  <c:v>3.05</c:v>
                </c:pt>
                <c:pt idx="2">
                  <c:v>3.1</c:v>
                </c:pt>
                <c:pt idx="3">
                  <c:v>2.86</c:v>
                </c:pt>
                <c:pt idx="4">
                  <c:v>2.69</c:v>
                </c:pt>
                <c:pt idx="5">
                  <c:v>2.42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F4-450C-BD19-1EABD8E0BB8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Electronic Revolution\Dot-Com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Sheet1!$B$1:$H$1</c:f>
              <c:strCache>
                <c:ptCount val="6"/>
                <c:pt idx="0">
                  <c:v> KU in general </c:v>
                </c:pt>
                <c:pt idx="1">
                  <c:v> My major or academic department within my college/school </c:v>
                </c:pt>
                <c:pt idx="2">
                  <c:v> My undergraduate college/school within KU </c:v>
                </c:pt>
                <c:pt idx="3">
                  <c:v> A faculty member or instructor </c:v>
                </c:pt>
                <c:pt idx="4">
                  <c:v> A student organization or activity I was associated with </c:v>
                </c:pt>
                <c:pt idx="5">
                  <c:v> KU athletics </c:v>
                </c:pt>
              </c:strCache>
            </c:strRef>
          </c:cat>
          <c:val>
            <c:numRef>
              <c:f>Sheet1!$B$5:$H$5</c:f>
              <c:numCache>
                <c:formatCode>_(* #,##0.00_);_(* \(#,##0.00\);_(* "-"??_);_(@_)</c:formatCode>
                <c:ptCount val="6"/>
                <c:pt idx="0">
                  <c:v>3.23</c:v>
                </c:pt>
                <c:pt idx="1">
                  <c:v>3.12</c:v>
                </c:pt>
                <c:pt idx="2">
                  <c:v>3.12</c:v>
                </c:pt>
                <c:pt idx="3">
                  <c:v>2.95</c:v>
                </c:pt>
                <c:pt idx="4">
                  <c:v>2.9</c:v>
                </c:pt>
                <c:pt idx="5">
                  <c:v>2.39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8F4-450C-BD19-1EABD8E0BB8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 Post 9/11 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Sheet1!$B$1:$H$1</c:f>
              <c:strCache>
                <c:ptCount val="6"/>
                <c:pt idx="0">
                  <c:v> KU in general </c:v>
                </c:pt>
                <c:pt idx="1">
                  <c:v> My major or academic department within my college/school </c:v>
                </c:pt>
                <c:pt idx="2">
                  <c:v> My undergraduate college/school within KU </c:v>
                </c:pt>
                <c:pt idx="3">
                  <c:v> A faculty member or instructor </c:v>
                </c:pt>
                <c:pt idx="4">
                  <c:v> A student organization or activity I was associated with </c:v>
                </c:pt>
                <c:pt idx="5">
                  <c:v> KU athletics </c:v>
                </c:pt>
              </c:strCache>
            </c:strRef>
          </c:cat>
          <c:val>
            <c:numRef>
              <c:f>Sheet1!$B$6:$H$6</c:f>
              <c:numCache>
                <c:formatCode>_(* #,##0.00_);_(* \(#,##0.00\);_(* "-"??_);_(@_)</c:formatCode>
                <c:ptCount val="6"/>
                <c:pt idx="0">
                  <c:v>3.15</c:v>
                </c:pt>
                <c:pt idx="1">
                  <c:v>3.08</c:v>
                </c:pt>
                <c:pt idx="2">
                  <c:v>3.04</c:v>
                </c:pt>
                <c:pt idx="3">
                  <c:v>3.01</c:v>
                </c:pt>
                <c:pt idx="4">
                  <c:v>2.84</c:v>
                </c:pt>
                <c:pt idx="5">
                  <c:v>2.21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8F4-450C-BD19-1EABD8E0BB8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 Post Great Recession 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cat>
            <c:strRef>
              <c:f>Sheet1!$B$1:$H$1</c:f>
              <c:strCache>
                <c:ptCount val="6"/>
                <c:pt idx="0">
                  <c:v> KU in general </c:v>
                </c:pt>
                <c:pt idx="1">
                  <c:v> My major or academic department within my college/school </c:v>
                </c:pt>
                <c:pt idx="2">
                  <c:v> My undergraduate college/school within KU </c:v>
                </c:pt>
                <c:pt idx="3">
                  <c:v> A faculty member or instructor </c:v>
                </c:pt>
                <c:pt idx="4">
                  <c:v> A student organization or activity I was associated with </c:v>
                </c:pt>
                <c:pt idx="5">
                  <c:v> KU athletics </c:v>
                </c:pt>
              </c:strCache>
            </c:strRef>
          </c:cat>
          <c:val>
            <c:numRef>
              <c:f>Sheet1!$B$7:$H$7</c:f>
              <c:numCache>
                <c:formatCode>_(* #,##0.00_);_(* \(#,##0.00\);_(* "-"??_);_(@_)</c:formatCode>
                <c:ptCount val="6"/>
                <c:pt idx="0">
                  <c:v>3.26</c:v>
                </c:pt>
                <c:pt idx="1">
                  <c:v>3.29</c:v>
                </c:pt>
                <c:pt idx="2">
                  <c:v>3.23</c:v>
                </c:pt>
                <c:pt idx="3">
                  <c:v>3.27</c:v>
                </c:pt>
                <c:pt idx="4">
                  <c:v>3.02</c:v>
                </c:pt>
                <c:pt idx="5">
                  <c:v>2.27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8F4-450C-BD19-1EABD8E0B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0484400"/>
        <c:axId val="640481264"/>
      </c:barChart>
      <c:catAx>
        <c:axId val="6404844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640481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0481264"/>
        <c:scaling>
          <c:orientation val="minMax"/>
          <c:max val="4"/>
          <c:min val="1"/>
        </c:scaling>
        <c:delete val="1"/>
        <c:axPos val="t"/>
        <c:majorGridlines/>
        <c:numFmt formatCode="_(* #,##0.00_);_(* \(#,##0.00\);_(* &quot;-&quot;??_);_(@_)" sourceLinked="1"/>
        <c:majorTickMark val="out"/>
        <c:minorTickMark val="none"/>
        <c:tickLblPos val="none"/>
        <c:crossAx val="640484400"/>
        <c:crosses val="autoZero"/>
        <c:crossBetween val="between"/>
        <c:majorUnit val="1"/>
        <c:minorUnit val="0.04"/>
      </c:valAx>
    </c:plotArea>
    <c:legend>
      <c:legendPos val="b"/>
      <c:layout>
        <c:manualLayout>
          <c:xMode val="edge"/>
          <c:yMode val="edge"/>
          <c:x val="0"/>
          <c:y val="0.87059544362419905"/>
          <c:w val="0.99885687287348202"/>
          <c:h val="0.102816100492318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945801163445602"/>
          <c:y val="1.9841269841269799E-2"/>
          <c:w val="0.44644523197809399"/>
          <c:h val="0.812100565351408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Current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Sheet1!$B$1:$H$1</c:f>
              <c:strCache>
                <c:ptCount val="6"/>
                <c:pt idx="0">
                  <c:v> KU in general </c:v>
                </c:pt>
                <c:pt idx="1">
                  <c:v> My major or academic department within my college/school </c:v>
                </c:pt>
                <c:pt idx="2">
                  <c:v> My undergraduate college/school within KU </c:v>
                </c:pt>
                <c:pt idx="3">
                  <c:v> A faculty member or instructor </c:v>
                </c:pt>
                <c:pt idx="4">
                  <c:v> A student organization or activity I was associated with </c:v>
                </c:pt>
                <c:pt idx="5">
                  <c:v> KU athletics </c:v>
                </c:pt>
              </c:strCache>
            </c:strRef>
          </c:cat>
          <c:val>
            <c:numRef>
              <c:f>Sheet1!$B$2:$H$2</c:f>
              <c:numCache>
                <c:formatCode>_(* #,##0.00_);_(* \(#,##0.00\);_(* "-"??_);_(@_)</c:formatCode>
                <c:ptCount val="6"/>
                <c:pt idx="0">
                  <c:v>3.4</c:v>
                </c:pt>
                <c:pt idx="1">
                  <c:v>3.2</c:v>
                </c:pt>
                <c:pt idx="2">
                  <c:v>3.23</c:v>
                </c:pt>
                <c:pt idx="3">
                  <c:v>3.01</c:v>
                </c:pt>
                <c:pt idx="4">
                  <c:v>2.86</c:v>
                </c:pt>
                <c:pt idx="5">
                  <c:v>2.59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C7-403C-ACE7-32AF40AA6B4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Lapsed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Sheet1!$B$1:$H$1</c:f>
              <c:strCache>
                <c:ptCount val="6"/>
                <c:pt idx="0">
                  <c:v> KU in general </c:v>
                </c:pt>
                <c:pt idx="1">
                  <c:v> My major or academic department within my college/school </c:v>
                </c:pt>
                <c:pt idx="2">
                  <c:v> My undergraduate college/school within KU </c:v>
                </c:pt>
                <c:pt idx="3">
                  <c:v> A faculty member or instructor </c:v>
                </c:pt>
                <c:pt idx="4">
                  <c:v> A student organization or activity I was associated with </c:v>
                </c:pt>
                <c:pt idx="5">
                  <c:v> KU athletics </c:v>
                </c:pt>
              </c:strCache>
            </c:strRef>
          </c:cat>
          <c:val>
            <c:numRef>
              <c:f>Sheet1!$B$3:$H$3</c:f>
              <c:numCache>
                <c:formatCode>_(* #,##0.00_);_(* \(#,##0.00\);_(* "-"??_);_(@_)</c:formatCode>
                <c:ptCount val="6"/>
                <c:pt idx="0">
                  <c:v>3.22</c:v>
                </c:pt>
                <c:pt idx="1">
                  <c:v>3.06</c:v>
                </c:pt>
                <c:pt idx="2">
                  <c:v>3.1</c:v>
                </c:pt>
                <c:pt idx="3">
                  <c:v>2.91</c:v>
                </c:pt>
                <c:pt idx="4">
                  <c:v>2.77</c:v>
                </c:pt>
                <c:pt idx="5">
                  <c:v>2.41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C7-403C-ACE7-32AF40AA6B4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Never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Sheet1!$B$1:$H$1</c:f>
              <c:strCache>
                <c:ptCount val="6"/>
                <c:pt idx="0">
                  <c:v> KU in general </c:v>
                </c:pt>
                <c:pt idx="1">
                  <c:v> My major or academic department within my college/school </c:v>
                </c:pt>
                <c:pt idx="2">
                  <c:v> My undergraduate college/school within KU </c:v>
                </c:pt>
                <c:pt idx="3">
                  <c:v> A faculty member or instructor </c:v>
                </c:pt>
                <c:pt idx="4">
                  <c:v> A student organization or activity I was associated with </c:v>
                </c:pt>
                <c:pt idx="5">
                  <c:v> KU athletics </c:v>
                </c:pt>
              </c:strCache>
            </c:strRef>
          </c:cat>
          <c:val>
            <c:numRef>
              <c:f>Sheet1!$B$4:$H$4</c:f>
              <c:numCache>
                <c:formatCode>_(* #,##0.00_);_(* \(#,##0.00\);_(* "-"??_);_(@_)</c:formatCode>
                <c:ptCount val="6"/>
                <c:pt idx="0">
                  <c:v>3.1</c:v>
                </c:pt>
                <c:pt idx="1">
                  <c:v>3.15</c:v>
                </c:pt>
                <c:pt idx="2">
                  <c:v>3.07</c:v>
                </c:pt>
                <c:pt idx="3">
                  <c:v>3.09</c:v>
                </c:pt>
                <c:pt idx="4">
                  <c:v>2.77</c:v>
                </c:pt>
                <c:pt idx="5">
                  <c:v>2.13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DC7-403C-ACE7-32AF40AA6B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0480872"/>
        <c:axId val="640484792"/>
      </c:barChart>
      <c:catAx>
        <c:axId val="6404808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640484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0484792"/>
        <c:scaling>
          <c:orientation val="minMax"/>
          <c:max val="4"/>
          <c:min val="1"/>
        </c:scaling>
        <c:delete val="1"/>
        <c:axPos val="t"/>
        <c:majorGridlines/>
        <c:numFmt formatCode="_(* #,##0.00_);_(* \(#,##0.00\);_(* &quot;-&quot;??_);_(@_)" sourceLinked="1"/>
        <c:majorTickMark val="out"/>
        <c:minorTickMark val="none"/>
        <c:tickLblPos val="none"/>
        <c:crossAx val="640480872"/>
        <c:crosses val="autoZero"/>
        <c:crossBetween val="between"/>
        <c:majorUnit val="1"/>
        <c:minorUnit val="0.04"/>
      </c:valAx>
    </c:plotArea>
    <c:legend>
      <c:legendPos val="b"/>
      <c:layout>
        <c:manualLayout>
          <c:xMode val="edge"/>
          <c:yMode val="edge"/>
          <c:x val="0"/>
          <c:y val="0.87580038832166096"/>
          <c:w val="1"/>
          <c:h val="0.115388296046599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945801163445602"/>
          <c:y val="1.9841269841269799E-2"/>
          <c:w val="0.44644523197809399"/>
          <c:h val="0.812100565351408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COE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Sheet1!$B$1:$H$1</c:f>
              <c:strCache>
                <c:ptCount val="6"/>
                <c:pt idx="0">
                  <c:v> KU in general </c:v>
                </c:pt>
                <c:pt idx="1">
                  <c:v> My major or academic department within my college/school </c:v>
                </c:pt>
                <c:pt idx="2">
                  <c:v> My undergraduate college/school within KU </c:v>
                </c:pt>
                <c:pt idx="3">
                  <c:v> A faculty member or instructor </c:v>
                </c:pt>
                <c:pt idx="4">
                  <c:v> A student organization or activity I was associated with </c:v>
                </c:pt>
                <c:pt idx="5">
                  <c:v> KU athletics </c:v>
                </c:pt>
              </c:strCache>
            </c:strRef>
          </c:cat>
          <c:val>
            <c:numRef>
              <c:f>Sheet1!$B$2:$H$2</c:f>
              <c:numCache>
                <c:formatCode>_(* #,##0.00_);_(* \(#,##0.00\);_(* "-"??_);_(@_)</c:formatCode>
                <c:ptCount val="6"/>
                <c:pt idx="0">
                  <c:v>3.21</c:v>
                </c:pt>
                <c:pt idx="1">
                  <c:v>3.18</c:v>
                </c:pt>
                <c:pt idx="2">
                  <c:v>3.17</c:v>
                </c:pt>
                <c:pt idx="3">
                  <c:v>2.98</c:v>
                </c:pt>
                <c:pt idx="4">
                  <c:v>2.76</c:v>
                </c:pt>
                <c:pt idx="5">
                  <c:v>2.3199999999999998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F4-450C-BD19-1EABD8E0BB8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CLAS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Sheet1!$B$1:$H$1</c:f>
              <c:strCache>
                <c:ptCount val="6"/>
                <c:pt idx="0">
                  <c:v> KU in general </c:v>
                </c:pt>
                <c:pt idx="1">
                  <c:v> My major or academic department within my college/school </c:v>
                </c:pt>
                <c:pt idx="2">
                  <c:v> My undergraduate college/school within KU </c:v>
                </c:pt>
                <c:pt idx="3">
                  <c:v> A faculty member or instructor </c:v>
                </c:pt>
                <c:pt idx="4">
                  <c:v> A student organization or activity I was associated with </c:v>
                </c:pt>
                <c:pt idx="5">
                  <c:v> KU athletics </c:v>
                </c:pt>
              </c:strCache>
            </c:strRef>
          </c:cat>
          <c:val>
            <c:numRef>
              <c:f>Sheet1!$B$3:$H$3</c:f>
              <c:numCache>
                <c:formatCode>_(* #,##0.00_);_(* \(#,##0.00\);_(* "-"??_);_(@_)</c:formatCode>
                <c:ptCount val="6"/>
                <c:pt idx="0">
                  <c:v>3.18</c:v>
                </c:pt>
                <c:pt idx="1">
                  <c:v>3.07</c:v>
                </c:pt>
                <c:pt idx="2">
                  <c:v>3</c:v>
                </c:pt>
                <c:pt idx="3">
                  <c:v>3.03</c:v>
                </c:pt>
                <c:pt idx="4">
                  <c:v>2.79</c:v>
                </c:pt>
                <c:pt idx="5">
                  <c:v>2.23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F4-450C-BD19-1EABD8E0BB8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CVPA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Sheet1!$B$1:$H$1</c:f>
              <c:strCache>
                <c:ptCount val="6"/>
                <c:pt idx="0">
                  <c:v> KU in general </c:v>
                </c:pt>
                <c:pt idx="1">
                  <c:v> My major or academic department within my college/school </c:v>
                </c:pt>
                <c:pt idx="2">
                  <c:v> My undergraduate college/school within KU </c:v>
                </c:pt>
                <c:pt idx="3">
                  <c:v> A faculty member or instructor </c:v>
                </c:pt>
                <c:pt idx="4">
                  <c:v> A student organization or activity I was associated with </c:v>
                </c:pt>
                <c:pt idx="5">
                  <c:v> KU athletics </c:v>
                </c:pt>
              </c:strCache>
            </c:strRef>
          </c:cat>
          <c:val>
            <c:numRef>
              <c:f>Sheet1!$B$4:$H$4</c:f>
              <c:numCache>
                <c:formatCode>_(* #,##0.00_);_(* \(#,##0.00\);_(* "-"??_);_(@_)</c:formatCode>
                <c:ptCount val="6"/>
                <c:pt idx="0">
                  <c:v>3.14</c:v>
                </c:pt>
                <c:pt idx="1">
                  <c:v>3.33</c:v>
                </c:pt>
                <c:pt idx="2">
                  <c:v>3.23</c:v>
                </c:pt>
                <c:pt idx="3">
                  <c:v>3.23</c:v>
                </c:pt>
                <c:pt idx="4">
                  <c:v>2.72</c:v>
                </c:pt>
                <c:pt idx="5">
                  <c:v>2.0299999999999998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F4-450C-BD19-1EABD8E0BB8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COB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Sheet1!$B$1:$H$1</c:f>
              <c:strCache>
                <c:ptCount val="6"/>
                <c:pt idx="0">
                  <c:v> KU in general </c:v>
                </c:pt>
                <c:pt idx="1">
                  <c:v> My major or academic department within my college/school </c:v>
                </c:pt>
                <c:pt idx="2">
                  <c:v> My undergraduate college/school within KU </c:v>
                </c:pt>
                <c:pt idx="3">
                  <c:v> A faculty member or instructor </c:v>
                </c:pt>
                <c:pt idx="4">
                  <c:v> A student organization or activity I was associated with </c:v>
                </c:pt>
                <c:pt idx="5">
                  <c:v> KU athletics </c:v>
                </c:pt>
              </c:strCache>
            </c:strRef>
          </c:cat>
          <c:val>
            <c:numRef>
              <c:f>Sheet1!$B$5:$H$5</c:f>
              <c:numCache>
                <c:formatCode>_(* #,##0.00_);_(* \(#,##0.00\);_(* "-"??_);_(@_)</c:formatCode>
                <c:ptCount val="6"/>
                <c:pt idx="0">
                  <c:v>3.19</c:v>
                </c:pt>
                <c:pt idx="1">
                  <c:v>2.96</c:v>
                </c:pt>
                <c:pt idx="2">
                  <c:v>3.07</c:v>
                </c:pt>
                <c:pt idx="3">
                  <c:v>2.91</c:v>
                </c:pt>
                <c:pt idx="4">
                  <c:v>2.88</c:v>
                </c:pt>
                <c:pt idx="5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8F4-450C-BD19-1EABD8E0BB8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Sheet1!$B$1:$H$1</c:f>
              <c:strCache>
                <c:ptCount val="6"/>
                <c:pt idx="0">
                  <c:v> KU in general </c:v>
                </c:pt>
                <c:pt idx="1">
                  <c:v> My major or academic department within my college/school </c:v>
                </c:pt>
                <c:pt idx="2">
                  <c:v> My undergraduate college/school within KU </c:v>
                </c:pt>
                <c:pt idx="3">
                  <c:v> A faculty member or instructor </c:v>
                </c:pt>
                <c:pt idx="4">
                  <c:v> A student organization or activity I was associated with </c:v>
                </c:pt>
                <c:pt idx="5">
                  <c:v> KU athletics </c:v>
                </c:pt>
              </c:strCache>
            </c:strRef>
          </c:cat>
          <c:val>
            <c:numRef>
              <c:f>Sheet1!$B$6:$H$6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8F4-450C-BD19-1EABD8E0BB8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ysClr val="windowText" lastClr="000000"/>
            </a:solidFill>
          </c:spPr>
          <c:invertIfNegative val="0"/>
          <c:cat>
            <c:strRef>
              <c:f>Sheet1!$B$1:$H$1</c:f>
              <c:strCache>
                <c:ptCount val="6"/>
                <c:pt idx="0">
                  <c:v> KU in general </c:v>
                </c:pt>
                <c:pt idx="1">
                  <c:v> My major or academic department within my college/school </c:v>
                </c:pt>
                <c:pt idx="2">
                  <c:v> My undergraduate college/school within KU </c:v>
                </c:pt>
                <c:pt idx="3">
                  <c:v> A faculty member or instructor </c:v>
                </c:pt>
                <c:pt idx="4">
                  <c:v> A student organization or activity I was associated with </c:v>
                </c:pt>
                <c:pt idx="5">
                  <c:v> KU athletics </c:v>
                </c:pt>
              </c:strCache>
            </c:strRef>
          </c:cat>
          <c:val>
            <c:numRef>
              <c:f>Sheet1!$B$7:$H$7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8F4-450C-BD19-1EABD8E0B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0488320"/>
        <c:axId val="640485184"/>
      </c:barChart>
      <c:catAx>
        <c:axId val="6404883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640485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0485184"/>
        <c:scaling>
          <c:orientation val="minMax"/>
          <c:max val="4"/>
          <c:min val="1"/>
        </c:scaling>
        <c:delete val="1"/>
        <c:axPos val="t"/>
        <c:majorGridlines/>
        <c:numFmt formatCode="_(* #,##0.00_);_(* \(#,##0.00\);_(* &quot;-&quot;??_);_(@_)" sourceLinked="1"/>
        <c:majorTickMark val="out"/>
        <c:minorTickMark val="none"/>
        <c:tickLblPos val="none"/>
        <c:crossAx val="640488320"/>
        <c:crosses val="autoZero"/>
        <c:crossBetween val="between"/>
        <c:majorUnit val="1"/>
        <c:minorUnit val="0.04"/>
      </c:valAx>
    </c:plotArea>
    <c:legend>
      <c:legendPos val="b"/>
      <c:layout>
        <c:manualLayout>
          <c:xMode val="edge"/>
          <c:yMode val="edge"/>
          <c:x val="0"/>
          <c:y val="0.87059544362419905"/>
          <c:w val="0.99885687287348202"/>
          <c:h val="0.102816100492318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553571428571402"/>
          <c:y val="9.9593495934959503E-2"/>
          <c:w val="0.47544642857142899"/>
          <c:h val="0.880081300813007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Correlation</c:v>
                </c:pt>
              </c:strCache>
            </c:strRef>
          </c:tx>
          <c:spPr>
            <a:solidFill>
              <a:srgbClr val="70193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Sheet1!$B$1:$H$1</c:f>
              <c:strCache>
                <c:ptCount val="6"/>
                <c:pt idx="0">
                  <c:v> KU in general </c:v>
                </c:pt>
                <c:pt idx="1">
                  <c:v> My major or academic department within my college/school </c:v>
                </c:pt>
                <c:pt idx="2">
                  <c:v> My undergraduate college/school within KU </c:v>
                </c:pt>
                <c:pt idx="3">
                  <c:v> A faculty member or instructor </c:v>
                </c:pt>
                <c:pt idx="4">
                  <c:v> A student organization or activity I was associated with </c:v>
                </c:pt>
                <c:pt idx="5">
                  <c:v> KU athletics </c:v>
                </c:pt>
              </c:strCache>
            </c:strRef>
          </c:cat>
          <c:val>
            <c:numRef>
              <c:f>Sheet1!$B$2:$H$2</c:f>
              <c:numCache>
                <c:formatCode>0%</c:formatCode>
                <c:ptCount val="6"/>
                <c:pt idx="0">
                  <c:v>0.65300000000000002</c:v>
                </c:pt>
                <c:pt idx="1">
                  <c:v>0.39600000000000002</c:v>
                </c:pt>
                <c:pt idx="2">
                  <c:v>0.53600000000000003</c:v>
                </c:pt>
                <c:pt idx="3">
                  <c:v>0.29199999999999998</c:v>
                </c:pt>
                <c:pt idx="4">
                  <c:v>0.37</c:v>
                </c:pt>
                <c:pt idx="5">
                  <c:v>0.42799999999999999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42-40E4-ADB2-478F8C52C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0483616"/>
        <c:axId val="640483224"/>
      </c:barChart>
      <c:catAx>
        <c:axId val="6404836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/>
            </a:pPr>
            <a:endParaRPr lang="en-US"/>
          </a:p>
        </c:txPr>
        <c:crossAx val="640483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0483224"/>
        <c:scaling>
          <c:orientation val="minMax"/>
          <c:max val="0.8"/>
          <c:min val="0.1"/>
        </c:scaling>
        <c:delete val="0"/>
        <c:axPos val="t"/>
        <c:majorGridlines/>
        <c:numFmt formatCode=".00" sourceLinked="0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640483616"/>
        <c:crosses val="autoZero"/>
        <c:crossBetween val="between"/>
        <c:majorUnit val="0.05"/>
        <c:minorUnit val="2E-3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533977873884602"/>
          <c:y val="6.8329717389575106E-2"/>
          <c:w val="0.58575151515991397"/>
          <c:h val="0.8330941361447800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impact on my opinion</c:v>
                </c:pt>
              </c:strCache>
            </c:strRef>
          </c:tx>
          <c:spPr>
            <a:solidFill>
              <a:srgbClr val="C198E0"/>
            </a:solidFill>
          </c:spPr>
          <c:invertIfNegative val="0"/>
          <c:dLbls>
            <c:dLbl>
              <c:idx val="1"/>
              <c:layout>
                <c:manualLayout>
                  <c:x val="2.9330890786081198E-3"/>
                  <c:y val="2.1995188869581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6F1-4A44-807E-E4FADBF2365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86617815721629E-3"/>
                  <c:y val="1.889372337283949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6F1-4A44-807E-E4FADBF2365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8661781572162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6F1-4A44-807E-E4FADBF2365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6654453930403E-3"/>
                  <c:y val="4.399037773916379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6F1-4A44-807E-E4FADBF23656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93308907860811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6F1-4A44-807E-E4FADBF2365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Sheet1!$B$1:$M$1</c:f>
              <c:strCache>
                <c:ptCount val="11"/>
                <c:pt idx="0">
                  <c:v>Value/respect for degree</c:v>
                </c:pt>
                <c:pt idx="1">
                  <c:v>Accomplishments of students</c:v>
                </c:pt>
                <c:pt idx="2">
                  <c:v>Providing scholarships</c:v>
                </c:pt>
                <c:pt idx="3">
                  <c:v>History/tradition</c:v>
                </c:pt>
                <c:pt idx="4">
                  <c:v>Outreach to community</c:v>
                </c:pt>
                <c:pt idx="5">
                  <c:v>Campus aesthetics (e.g. buildings, grounds, etc.)</c:v>
                </c:pt>
                <c:pt idx="6">
                  <c:v>Accomplishments of alumni</c:v>
                </c:pt>
                <c:pt idx="7">
                  <c:v>Accomplishments of faculty</c:v>
                </c:pt>
                <c:pt idx="8">
                  <c:v>School rankings (e.g. U.S. News &amp; World Report)</c:v>
                </c:pt>
                <c:pt idx="9">
                  <c:v>Media visibility (e.g. newspaper, magazine articles, videos, etc.)</c:v>
                </c:pt>
                <c:pt idx="10">
                  <c:v>Success of athletic teams</c:v>
                </c:pt>
              </c:strCache>
            </c:strRef>
          </c:cat>
          <c:val>
            <c:numRef>
              <c:f>Sheet1!$B$2:$M$2</c:f>
              <c:numCache>
                <c:formatCode>0%</c:formatCode>
                <c:ptCount val="11"/>
                <c:pt idx="0">
                  <c:v>4.8000000000000001E-2</c:v>
                </c:pt>
                <c:pt idx="1">
                  <c:v>7.2000000000000008E-2</c:v>
                </c:pt>
                <c:pt idx="2">
                  <c:v>8.4000000000000005E-2</c:v>
                </c:pt>
                <c:pt idx="3">
                  <c:v>9.5000000000000001E-2</c:v>
                </c:pt>
                <c:pt idx="4">
                  <c:v>9.9000000000000005E-2</c:v>
                </c:pt>
                <c:pt idx="5">
                  <c:v>0.105</c:v>
                </c:pt>
                <c:pt idx="6">
                  <c:v>0.121</c:v>
                </c:pt>
                <c:pt idx="7">
                  <c:v>0.10199999999999999</c:v>
                </c:pt>
                <c:pt idx="8">
                  <c:v>0.153</c:v>
                </c:pt>
                <c:pt idx="9">
                  <c:v>0.17899999999999999</c:v>
                </c:pt>
                <c:pt idx="10">
                  <c:v>0.35499999999999998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6F1-4A44-807E-E4FADBF2365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 impact on my opinion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Sheet1!$B$1:$M$1</c:f>
              <c:strCache>
                <c:ptCount val="11"/>
                <c:pt idx="0">
                  <c:v>Value/respect for degree</c:v>
                </c:pt>
                <c:pt idx="1">
                  <c:v>Accomplishments of students</c:v>
                </c:pt>
                <c:pt idx="2">
                  <c:v>Providing scholarships</c:v>
                </c:pt>
                <c:pt idx="3">
                  <c:v>History/tradition</c:v>
                </c:pt>
                <c:pt idx="4">
                  <c:v>Outreach to community</c:v>
                </c:pt>
                <c:pt idx="5">
                  <c:v>Campus aesthetics (e.g. buildings, grounds, etc.)</c:v>
                </c:pt>
                <c:pt idx="6">
                  <c:v>Accomplishments of alumni</c:v>
                </c:pt>
                <c:pt idx="7">
                  <c:v>Accomplishments of faculty</c:v>
                </c:pt>
                <c:pt idx="8">
                  <c:v>School rankings (e.g. U.S. News &amp; World Report)</c:v>
                </c:pt>
                <c:pt idx="9">
                  <c:v>Media visibility (e.g. newspaper, magazine articles, videos, etc.)</c:v>
                </c:pt>
                <c:pt idx="10">
                  <c:v>Success of athletic teams</c:v>
                </c:pt>
              </c:strCache>
            </c:strRef>
          </c:cat>
          <c:val>
            <c:numRef>
              <c:f>Sheet1!$B$3:$M$3</c:f>
              <c:numCache>
                <c:formatCode>0%</c:formatCode>
                <c:ptCount val="11"/>
                <c:pt idx="0">
                  <c:v>0.14199999999999999</c:v>
                </c:pt>
                <c:pt idx="1">
                  <c:v>0.19699999999999998</c:v>
                </c:pt>
                <c:pt idx="2">
                  <c:v>0.21100000000000002</c:v>
                </c:pt>
                <c:pt idx="3">
                  <c:v>0.24100000000000002</c:v>
                </c:pt>
                <c:pt idx="4">
                  <c:v>0.28000000000000003</c:v>
                </c:pt>
                <c:pt idx="5">
                  <c:v>0.27</c:v>
                </c:pt>
                <c:pt idx="6">
                  <c:v>0.27100000000000002</c:v>
                </c:pt>
                <c:pt idx="7">
                  <c:v>0.29199999999999998</c:v>
                </c:pt>
                <c:pt idx="8">
                  <c:v>0.307</c:v>
                </c:pt>
                <c:pt idx="9">
                  <c:v>0.314</c:v>
                </c:pt>
                <c:pt idx="10">
                  <c:v>0.29699999999999999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6F1-4A44-807E-E4FADBF2365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Significant impact on my opinion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Sheet1!$B$1:$M$1</c:f>
              <c:strCache>
                <c:ptCount val="11"/>
                <c:pt idx="0">
                  <c:v>Value/respect for degree</c:v>
                </c:pt>
                <c:pt idx="1">
                  <c:v>Accomplishments of students</c:v>
                </c:pt>
                <c:pt idx="2">
                  <c:v>Providing scholarships</c:v>
                </c:pt>
                <c:pt idx="3">
                  <c:v>History/tradition</c:v>
                </c:pt>
                <c:pt idx="4">
                  <c:v>Outreach to community</c:v>
                </c:pt>
                <c:pt idx="5">
                  <c:v>Campus aesthetics (e.g. buildings, grounds, etc.)</c:v>
                </c:pt>
                <c:pt idx="6">
                  <c:v>Accomplishments of alumni</c:v>
                </c:pt>
                <c:pt idx="7">
                  <c:v>Accomplishments of faculty</c:v>
                </c:pt>
                <c:pt idx="8">
                  <c:v>School rankings (e.g. U.S. News &amp; World Report)</c:v>
                </c:pt>
                <c:pt idx="9">
                  <c:v>Media visibility (e.g. newspaper, magazine articles, videos, etc.)</c:v>
                </c:pt>
                <c:pt idx="10">
                  <c:v>Success of athletic teams</c:v>
                </c:pt>
              </c:strCache>
            </c:strRef>
          </c:cat>
          <c:val>
            <c:numRef>
              <c:f>Sheet1!$B$4:$M$4</c:f>
              <c:numCache>
                <c:formatCode>0%</c:formatCode>
                <c:ptCount val="11"/>
                <c:pt idx="0">
                  <c:v>0.46299999999999997</c:v>
                </c:pt>
                <c:pt idx="1">
                  <c:v>0.47399999999999998</c:v>
                </c:pt>
                <c:pt idx="2">
                  <c:v>0.42100000000000004</c:v>
                </c:pt>
                <c:pt idx="3">
                  <c:v>0.44700000000000001</c:v>
                </c:pt>
                <c:pt idx="4">
                  <c:v>0.42</c:v>
                </c:pt>
                <c:pt idx="5">
                  <c:v>0.439</c:v>
                </c:pt>
                <c:pt idx="6">
                  <c:v>0.39899999999999997</c:v>
                </c:pt>
                <c:pt idx="7">
                  <c:v>0.42299999999999999</c:v>
                </c:pt>
                <c:pt idx="8">
                  <c:v>0.38100000000000001</c:v>
                </c:pt>
                <c:pt idx="9">
                  <c:v>0.36799999999999999</c:v>
                </c:pt>
                <c:pt idx="10">
                  <c:v>0.255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6F1-4A44-807E-E4FADBF2365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Critically impacts my opinion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Sheet1!$B$1:$M$1</c:f>
              <c:strCache>
                <c:ptCount val="11"/>
                <c:pt idx="0">
                  <c:v>Value/respect for degree</c:v>
                </c:pt>
                <c:pt idx="1">
                  <c:v>Accomplishments of students</c:v>
                </c:pt>
                <c:pt idx="2">
                  <c:v>Providing scholarships</c:v>
                </c:pt>
                <c:pt idx="3">
                  <c:v>History/tradition</c:v>
                </c:pt>
                <c:pt idx="4">
                  <c:v>Outreach to community</c:v>
                </c:pt>
                <c:pt idx="5">
                  <c:v>Campus aesthetics (e.g. buildings, grounds, etc.)</c:v>
                </c:pt>
                <c:pt idx="6">
                  <c:v>Accomplishments of alumni</c:v>
                </c:pt>
                <c:pt idx="7">
                  <c:v>Accomplishments of faculty</c:v>
                </c:pt>
                <c:pt idx="8">
                  <c:v>School rankings (e.g. U.S. News &amp; World Report)</c:v>
                </c:pt>
                <c:pt idx="9">
                  <c:v>Media visibility (e.g. newspaper, magazine articles, videos, etc.)</c:v>
                </c:pt>
                <c:pt idx="10">
                  <c:v>Success of athletic teams</c:v>
                </c:pt>
              </c:strCache>
            </c:strRef>
          </c:cat>
          <c:val>
            <c:numRef>
              <c:f>Sheet1!$B$5:$M$5</c:f>
              <c:numCache>
                <c:formatCode>0%</c:formatCode>
                <c:ptCount val="11"/>
                <c:pt idx="0">
                  <c:v>0.34700000000000003</c:v>
                </c:pt>
                <c:pt idx="1">
                  <c:v>0.25800000000000001</c:v>
                </c:pt>
                <c:pt idx="2">
                  <c:v>0.28399999999999997</c:v>
                </c:pt>
                <c:pt idx="3">
                  <c:v>0.21600000000000003</c:v>
                </c:pt>
                <c:pt idx="4">
                  <c:v>0.20100000000000001</c:v>
                </c:pt>
                <c:pt idx="5">
                  <c:v>0.18600000000000003</c:v>
                </c:pt>
                <c:pt idx="6">
                  <c:v>0.20899999999999999</c:v>
                </c:pt>
                <c:pt idx="7">
                  <c:v>0.184</c:v>
                </c:pt>
                <c:pt idx="8">
                  <c:v>0.159</c:v>
                </c:pt>
                <c:pt idx="9">
                  <c:v>0.13800000000000001</c:v>
                </c:pt>
                <c:pt idx="10">
                  <c:v>9.4E-2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6F1-4A44-807E-E4FADBF236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0485968"/>
        <c:axId val="640486752"/>
      </c:barChart>
      <c:catAx>
        <c:axId val="6404859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/>
            </a:pPr>
            <a:endParaRPr lang="en-US"/>
          </a:p>
        </c:txPr>
        <c:crossAx val="640486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0486752"/>
        <c:scaling>
          <c:orientation val="minMax"/>
          <c:max val="1"/>
          <c:min val="0"/>
        </c:scaling>
        <c:delete val="0"/>
        <c:axPos val="t"/>
        <c:majorGridlines/>
        <c:numFmt formatCode="0%" sourceLinked="0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en-US"/>
          </a:p>
        </c:txPr>
        <c:crossAx val="640485968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"/>
          <c:y val="0.9027084719266667"/>
          <c:w val="1"/>
          <c:h val="9.489202520498273E-2"/>
        </c:manualLayout>
      </c:layout>
      <c:overlay val="0"/>
      <c:txPr>
        <a:bodyPr/>
        <a:lstStyle/>
        <a:p>
          <a:pPr>
            <a:defRPr sz="1400"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492063492063502E-2"/>
          <c:y val="5.7553956834532398E-2"/>
          <c:w val="0.92063492063492103"/>
          <c:h val="0.71223021582733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WWII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>
                  <c:v>39.4</c:v>
                </c:pt>
                <c:pt idx="1">
                  <c:v>57.699999999999996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3D-4CBB-9947-BBBFA002E0F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Boomers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Sheet1!$B$1:$C$1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>
                  <c:v>44.1</c:v>
                </c:pt>
                <c:pt idx="1">
                  <c:v>53.400000000000006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3D-4CBB-9947-BBBFA002E0F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rgbClr val="007600"/>
            </a:solidFill>
          </c:spPr>
          <c:invertIfNegative val="0"/>
          <c:cat>
            <c:strRef>
              <c:f>Sheet1!$B$1:$C$1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Sheet1!$B$4:$C$4</c:f>
              <c:numCache>
                <c:formatCode>0</c:formatCode>
                <c:ptCount val="2"/>
                <c:pt idx="0">
                  <c:v>35.799999999999997</c:v>
                </c:pt>
                <c:pt idx="1">
                  <c:v>63.5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03D-4CBB-9947-BBBFA002E0F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Gen Y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Sheet1!$B$5:$C$5</c:f>
              <c:numCache>
                <c:formatCode>0</c:formatCode>
                <c:ptCount val="2"/>
                <c:pt idx="0">
                  <c:v>31.1</c:v>
                </c:pt>
                <c:pt idx="1">
                  <c:v>68.2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03D-4CBB-9947-BBBFA002E0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8871904"/>
        <c:axId val="448870336"/>
      </c:barChart>
      <c:catAx>
        <c:axId val="448871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448870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8870336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88719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14285714285714"/>
          <c:y val="0.90887290167865697"/>
          <c:w val="0.61904761904761896"/>
          <c:h val="8.6330935251798496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691461798786401"/>
          <c:y val="0.11882778114274201"/>
          <c:w val="0.55916637230660504"/>
          <c:h val="0.777142857142858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All School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Sheet1!$B$1:$M$1</c:f>
              <c:strCache>
                <c:ptCount val="11"/>
                <c:pt idx="0">
                  <c:v>Value/respect for degree</c:v>
                </c:pt>
                <c:pt idx="1">
                  <c:v>Accomplishments of students</c:v>
                </c:pt>
                <c:pt idx="2">
                  <c:v>Providing scholarships</c:v>
                </c:pt>
                <c:pt idx="3">
                  <c:v>History/tradition</c:v>
                </c:pt>
                <c:pt idx="4">
                  <c:v>Outreach to community</c:v>
                </c:pt>
                <c:pt idx="5">
                  <c:v>Campus aesthetics (e.g. buildings, grounds, etc.)</c:v>
                </c:pt>
                <c:pt idx="6">
                  <c:v>Accomplishments of alumni</c:v>
                </c:pt>
                <c:pt idx="7">
                  <c:v>Accomplishments of faculty</c:v>
                </c:pt>
                <c:pt idx="8">
                  <c:v>School rankings (e.g. U.S. News &amp; World Report)</c:v>
                </c:pt>
                <c:pt idx="9">
                  <c:v>Media visibility (e.g. newspaper, magazine articles, videos, etc.)</c:v>
                </c:pt>
                <c:pt idx="10">
                  <c:v>Success of athletic teams</c:v>
                </c:pt>
              </c:strCache>
            </c:strRef>
          </c:cat>
          <c:val>
            <c:numRef>
              <c:f>Sheet1!$B$2:$M$2</c:f>
              <c:numCache>
                <c:formatCode>0%</c:formatCode>
                <c:ptCount val="11"/>
                <c:pt idx="0">
                  <c:v>0.89500000000000002</c:v>
                </c:pt>
                <c:pt idx="1">
                  <c:v>0.76900000000000002</c:v>
                </c:pt>
                <c:pt idx="2">
                  <c:v>0.73699999999999999</c:v>
                </c:pt>
                <c:pt idx="3">
                  <c:v>0.73</c:v>
                </c:pt>
                <c:pt idx="4">
                  <c:v>0.64700000000000002</c:v>
                </c:pt>
                <c:pt idx="5">
                  <c:v>0.68900000000000006</c:v>
                </c:pt>
                <c:pt idx="6">
                  <c:v>0.71900000000000008</c:v>
                </c:pt>
                <c:pt idx="7">
                  <c:v>0.73799999999999999</c:v>
                </c:pt>
                <c:pt idx="8">
                  <c:v>0.72599999999999998</c:v>
                </c:pt>
                <c:pt idx="9">
                  <c:v>0.60899999999999999</c:v>
                </c:pt>
                <c:pt idx="10">
                  <c:v>0.41599999999999993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DB-41DE-8073-661E64FA421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Comps 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cat>
            <c:strRef>
              <c:f>Sheet1!$B$1:$M$1</c:f>
              <c:strCache>
                <c:ptCount val="11"/>
                <c:pt idx="0">
                  <c:v>Value/respect for degree</c:v>
                </c:pt>
                <c:pt idx="1">
                  <c:v>Accomplishments of students</c:v>
                </c:pt>
                <c:pt idx="2">
                  <c:v>Providing scholarships</c:v>
                </c:pt>
                <c:pt idx="3">
                  <c:v>History/tradition</c:v>
                </c:pt>
                <c:pt idx="4">
                  <c:v>Outreach to community</c:v>
                </c:pt>
                <c:pt idx="5">
                  <c:v>Campus aesthetics (e.g. buildings, grounds, etc.)</c:v>
                </c:pt>
                <c:pt idx="6">
                  <c:v>Accomplishments of alumni</c:v>
                </c:pt>
                <c:pt idx="7">
                  <c:v>Accomplishments of faculty</c:v>
                </c:pt>
                <c:pt idx="8">
                  <c:v>School rankings (e.g. U.S. News &amp; World Report)</c:v>
                </c:pt>
                <c:pt idx="9">
                  <c:v>Media visibility (e.g. newspaper, magazine articles, videos, etc.)</c:v>
                </c:pt>
                <c:pt idx="10">
                  <c:v>Success of athletic teams</c:v>
                </c:pt>
              </c:strCache>
            </c:strRef>
          </c:cat>
          <c:val>
            <c:numRef>
              <c:f>Sheet1!$B$3:$M$3</c:f>
              <c:numCache>
                <c:formatCode>0%</c:formatCode>
                <c:ptCount val="11"/>
                <c:pt idx="0">
                  <c:v>0.80400000000000005</c:v>
                </c:pt>
                <c:pt idx="1">
                  <c:v>0.78700000000000003</c:v>
                </c:pt>
                <c:pt idx="2">
                  <c:v>0.70499999999999996</c:v>
                </c:pt>
                <c:pt idx="3">
                  <c:v>0.72</c:v>
                </c:pt>
                <c:pt idx="4">
                  <c:v>0.66700000000000004</c:v>
                </c:pt>
                <c:pt idx="5">
                  <c:v>0.68200000000000005</c:v>
                </c:pt>
                <c:pt idx="6">
                  <c:v>0.70700000000000007</c:v>
                </c:pt>
                <c:pt idx="7">
                  <c:v>0.72099999999999997</c:v>
                </c:pt>
                <c:pt idx="8">
                  <c:v>0.70400000000000007</c:v>
                </c:pt>
                <c:pt idx="9">
                  <c:v>0.51</c:v>
                </c:pt>
                <c:pt idx="10">
                  <c:v>0.34200000000000003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BDB-41DE-8073-661E64FA421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Kutztown University 2018</c:v>
                </c:pt>
              </c:strCache>
            </c:strRef>
          </c:tx>
          <c:spPr>
            <a:solidFill>
              <a:srgbClr val="701931"/>
            </a:solidFill>
          </c:spPr>
          <c:invertIfNegative val="0"/>
          <c:cat>
            <c:strRef>
              <c:f>Sheet1!$B$1:$M$1</c:f>
              <c:strCache>
                <c:ptCount val="11"/>
                <c:pt idx="0">
                  <c:v>Value/respect for degree</c:v>
                </c:pt>
                <c:pt idx="1">
                  <c:v>Accomplishments of students</c:v>
                </c:pt>
                <c:pt idx="2">
                  <c:v>Providing scholarships</c:v>
                </c:pt>
                <c:pt idx="3">
                  <c:v>History/tradition</c:v>
                </c:pt>
                <c:pt idx="4">
                  <c:v>Outreach to community</c:v>
                </c:pt>
                <c:pt idx="5">
                  <c:v>Campus aesthetics (e.g. buildings, grounds, etc.)</c:v>
                </c:pt>
                <c:pt idx="6">
                  <c:v>Accomplishments of alumni</c:v>
                </c:pt>
                <c:pt idx="7">
                  <c:v>Accomplishments of faculty</c:v>
                </c:pt>
                <c:pt idx="8">
                  <c:v>School rankings (e.g. U.S. News &amp; World Report)</c:v>
                </c:pt>
                <c:pt idx="9">
                  <c:v>Media visibility (e.g. newspaper, magazine articles, videos, etc.)</c:v>
                </c:pt>
                <c:pt idx="10">
                  <c:v>Success of athletic teams</c:v>
                </c:pt>
              </c:strCache>
            </c:strRef>
          </c:cat>
          <c:val>
            <c:numRef>
              <c:f>Sheet1!$B$4:$M$4</c:f>
              <c:numCache>
                <c:formatCode>0%</c:formatCode>
                <c:ptCount val="11"/>
                <c:pt idx="0">
                  <c:v>0.81</c:v>
                </c:pt>
                <c:pt idx="1">
                  <c:v>0.73199999999999998</c:v>
                </c:pt>
                <c:pt idx="2">
                  <c:v>0.70499999999999996</c:v>
                </c:pt>
                <c:pt idx="3">
                  <c:v>0.66300000000000014</c:v>
                </c:pt>
                <c:pt idx="4">
                  <c:v>0.621</c:v>
                </c:pt>
                <c:pt idx="5">
                  <c:v>0.625</c:v>
                </c:pt>
                <c:pt idx="6">
                  <c:v>0.60799999999999998</c:v>
                </c:pt>
                <c:pt idx="7">
                  <c:v>0.60699999999999998</c:v>
                </c:pt>
                <c:pt idx="8">
                  <c:v>0.54</c:v>
                </c:pt>
                <c:pt idx="9">
                  <c:v>0.50599999999999989</c:v>
                </c:pt>
                <c:pt idx="10">
                  <c:v>0.34899999999999998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BDB-41DE-8073-661E64FA4211}"/>
            </c:ext>
          </c:extLst>
        </c:ser>
        <c:ser>
          <c:idx val="4"/>
          <c:order val="3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390C62"/>
            </a:solidFill>
          </c:spPr>
          <c:invertIfNegative val="0"/>
          <c:cat>
            <c:strRef>
              <c:f>Sheet1!$B$1:$M$1</c:f>
              <c:strCache>
                <c:ptCount val="11"/>
                <c:pt idx="0">
                  <c:v>Value/respect for degree</c:v>
                </c:pt>
                <c:pt idx="1">
                  <c:v>Accomplishments of students</c:v>
                </c:pt>
                <c:pt idx="2">
                  <c:v>Providing scholarships</c:v>
                </c:pt>
                <c:pt idx="3">
                  <c:v>History/tradition</c:v>
                </c:pt>
                <c:pt idx="4">
                  <c:v>Outreach to community</c:v>
                </c:pt>
                <c:pt idx="5">
                  <c:v>Campus aesthetics (e.g. buildings, grounds, etc.)</c:v>
                </c:pt>
                <c:pt idx="6">
                  <c:v>Accomplishments of alumni</c:v>
                </c:pt>
                <c:pt idx="7">
                  <c:v>Accomplishments of faculty</c:v>
                </c:pt>
                <c:pt idx="8">
                  <c:v>School rankings (e.g. U.S. News &amp; World Report)</c:v>
                </c:pt>
                <c:pt idx="9">
                  <c:v>Media visibility (e.g. newspaper, magazine articles, videos, etc.)</c:v>
                </c:pt>
                <c:pt idx="10">
                  <c:v>Success of athletic teams</c:v>
                </c:pt>
              </c:strCache>
            </c:strRef>
          </c:cat>
          <c:val>
            <c:numRef>
              <c:f>Sheet1!$B$6:$M$6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86D-4686-A7B6-D1D3616AF5E9}"/>
            </c:ext>
          </c:extLst>
        </c:ser>
        <c:ser>
          <c:idx val="5"/>
          <c:order val="4"/>
          <c:tx>
            <c:strRef>
              <c:f>Sheet1!$A$7</c:f>
              <c:strCache>
                <c:ptCount val="1"/>
              </c:strCache>
            </c:strRef>
          </c:tx>
          <c:invertIfNegative val="0"/>
          <c:cat>
            <c:strRef>
              <c:f>Sheet1!$B$1:$M$1</c:f>
              <c:strCache>
                <c:ptCount val="11"/>
                <c:pt idx="0">
                  <c:v>Value/respect for degree</c:v>
                </c:pt>
                <c:pt idx="1">
                  <c:v>Accomplishments of students</c:v>
                </c:pt>
                <c:pt idx="2">
                  <c:v>Providing scholarships</c:v>
                </c:pt>
                <c:pt idx="3">
                  <c:v>History/tradition</c:v>
                </c:pt>
                <c:pt idx="4">
                  <c:v>Outreach to community</c:v>
                </c:pt>
                <c:pt idx="5">
                  <c:v>Campus aesthetics (e.g. buildings, grounds, etc.)</c:v>
                </c:pt>
                <c:pt idx="6">
                  <c:v>Accomplishments of alumni</c:v>
                </c:pt>
                <c:pt idx="7">
                  <c:v>Accomplishments of faculty</c:v>
                </c:pt>
                <c:pt idx="8">
                  <c:v>School rankings (e.g. U.S. News &amp; World Report)</c:v>
                </c:pt>
                <c:pt idx="9">
                  <c:v>Media visibility (e.g. newspaper, magazine articles, videos, etc.)</c:v>
                </c:pt>
                <c:pt idx="10">
                  <c:v>Success of athletic teams</c:v>
                </c:pt>
              </c:strCache>
            </c:strRef>
          </c:cat>
          <c:val>
            <c:numRef>
              <c:f>Sheet1!$B$7:$M$7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76-4611-BD3D-8D30163B77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0487536"/>
        <c:axId val="640487928"/>
      </c:barChart>
      <c:catAx>
        <c:axId val="6404875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640487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0487928"/>
        <c:scaling>
          <c:orientation val="minMax"/>
          <c:max val="1"/>
          <c:min val="0"/>
        </c:scaling>
        <c:delete val="0"/>
        <c:axPos val="t"/>
        <c:majorGridlines/>
        <c:numFmt formatCode="0%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640487536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"/>
          <c:y val="0.93973975368463603"/>
          <c:w val="1"/>
          <c:h val="6.0260246315364425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9215316298521102"/>
          <c:y val="1.7205258047737867E-2"/>
          <c:w val="0.59557010700123003"/>
          <c:h val="0.849206349206348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Woodstock\ Vietnam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Sheet1!$B$1:$M$1</c:f>
              <c:strCache>
                <c:ptCount val="11"/>
                <c:pt idx="0">
                  <c:v> Value/respect for degree </c:v>
                </c:pt>
                <c:pt idx="1">
                  <c:v> Accomplishments of students </c:v>
                </c:pt>
                <c:pt idx="2">
                  <c:v> Providing scholarships </c:v>
                </c:pt>
                <c:pt idx="3">
                  <c:v> History/tradition </c:v>
                </c:pt>
                <c:pt idx="4">
                  <c:v> Outreach to community </c:v>
                </c:pt>
                <c:pt idx="5">
                  <c:v> Campus aesthetics (e.g. buildings, grounds, etc.) </c:v>
                </c:pt>
                <c:pt idx="6">
                  <c:v> Accomplishments of alumni </c:v>
                </c:pt>
                <c:pt idx="7">
                  <c:v> Accomplishments of faculty </c:v>
                </c:pt>
                <c:pt idx="8">
                  <c:v> School rankings (e.g. U.S. News &amp; World Report) </c:v>
                </c:pt>
                <c:pt idx="9">
                  <c:v> Media visibility (e.g. newspaper, magazine articles, videos, etc.) </c:v>
                </c:pt>
                <c:pt idx="10">
                  <c:v> Success of athletic teams </c:v>
                </c:pt>
              </c:strCache>
            </c:strRef>
          </c:cat>
          <c:val>
            <c:numRef>
              <c:f>Sheet1!$B$2:$M$2</c:f>
              <c:numCache>
                <c:formatCode>_(* #,##0.00_);_(* \(#,##0.00\);_(* "-"??_);_(@_)</c:formatCode>
                <c:ptCount val="11"/>
                <c:pt idx="0">
                  <c:v>3.05</c:v>
                </c:pt>
                <c:pt idx="1">
                  <c:v>2.81</c:v>
                </c:pt>
                <c:pt idx="2">
                  <c:v>2.83</c:v>
                </c:pt>
                <c:pt idx="3">
                  <c:v>2.93</c:v>
                </c:pt>
                <c:pt idx="4">
                  <c:v>2.62</c:v>
                </c:pt>
                <c:pt idx="5">
                  <c:v>2.61</c:v>
                </c:pt>
                <c:pt idx="6">
                  <c:v>2.73</c:v>
                </c:pt>
                <c:pt idx="7">
                  <c:v>2.59</c:v>
                </c:pt>
                <c:pt idx="8">
                  <c:v>2.52</c:v>
                </c:pt>
                <c:pt idx="9">
                  <c:v>2.54</c:v>
                </c:pt>
                <c:pt idx="10">
                  <c:v>2.0699999999999998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FE-4715-8BB3-AA738FE11D6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Post Watergate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Sheet1!$B$1:$M$1</c:f>
              <c:strCache>
                <c:ptCount val="11"/>
                <c:pt idx="0">
                  <c:v> Value/respect for degree </c:v>
                </c:pt>
                <c:pt idx="1">
                  <c:v> Accomplishments of students </c:v>
                </c:pt>
                <c:pt idx="2">
                  <c:v> Providing scholarships </c:v>
                </c:pt>
                <c:pt idx="3">
                  <c:v> History/tradition </c:v>
                </c:pt>
                <c:pt idx="4">
                  <c:v> Outreach to community </c:v>
                </c:pt>
                <c:pt idx="5">
                  <c:v> Campus aesthetics (e.g. buildings, grounds, etc.) </c:v>
                </c:pt>
                <c:pt idx="6">
                  <c:v> Accomplishments of alumni </c:v>
                </c:pt>
                <c:pt idx="7">
                  <c:v> Accomplishments of faculty </c:v>
                </c:pt>
                <c:pt idx="8">
                  <c:v> School rankings (e.g. U.S. News &amp; World Report) </c:v>
                </c:pt>
                <c:pt idx="9">
                  <c:v> Media visibility (e.g. newspaper, magazine articles, videos, etc.) </c:v>
                </c:pt>
                <c:pt idx="10">
                  <c:v> Success of athletic teams </c:v>
                </c:pt>
              </c:strCache>
            </c:strRef>
          </c:cat>
          <c:val>
            <c:numRef>
              <c:f>Sheet1!$B$3:$M$3</c:f>
              <c:numCache>
                <c:formatCode>_(* #,##0.00_);_(* \(#,##0.00\);_(* "-"??_);_(@_)</c:formatCode>
                <c:ptCount val="11"/>
                <c:pt idx="0">
                  <c:v>3.13</c:v>
                </c:pt>
                <c:pt idx="1">
                  <c:v>2.95</c:v>
                </c:pt>
                <c:pt idx="2">
                  <c:v>2.88</c:v>
                </c:pt>
                <c:pt idx="3">
                  <c:v>2.9</c:v>
                </c:pt>
                <c:pt idx="4">
                  <c:v>2.76</c:v>
                </c:pt>
                <c:pt idx="5">
                  <c:v>2.7</c:v>
                </c:pt>
                <c:pt idx="6">
                  <c:v>2.68</c:v>
                </c:pt>
                <c:pt idx="7">
                  <c:v>2.69</c:v>
                </c:pt>
                <c:pt idx="8">
                  <c:v>2.56</c:v>
                </c:pt>
                <c:pt idx="9">
                  <c:v>2.42</c:v>
                </c:pt>
                <c:pt idx="10">
                  <c:v>2.16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FFE-4715-8BB3-AA738FE11D6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Yuppie\End of Cold War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Sheet1!$B$1:$M$1</c:f>
              <c:strCache>
                <c:ptCount val="11"/>
                <c:pt idx="0">
                  <c:v> Value/respect for degree </c:v>
                </c:pt>
                <c:pt idx="1">
                  <c:v> Accomplishments of students </c:v>
                </c:pt>
                <c:pt idx="2">
                  <c:v> Providing scholarships </c:v>
                </c:pt>
                <c:pt idx="3">
                  <c:v> History/tradition </c:v>
                </c:pt>
                <c:pt idx="4">
                  <c:v> Outreach to community </c:v>
                </c:pt>
                <c:pt idx="5">
                  <c:v> Campus aesthetics (e.g. buildings, grounds, etc.) </c:v>
                </c:pt>
                <c:pt idx="6">
                  <c:v> Accomplishments of alumni </c:v>
                </c:pt>
                <c:pt idx="7">
                  <c:v> Accomplishments of faculty </c:v>
                </c:pt>
                <c:pt idx="8">
                  <c:v> School rankings (e.g. U.S. News &amp; World Report) </c:v>
                </c:pt>
                <c:pt idx="9">
                  <c:v> Media visibility (e.g. newspaper, magazine articles, videos, etc.) </c:v>
                </c:pt>
                <c:pt idx="10">
                  <c:v> Success of athletic teams </c:v>
                </c:pt>
              </c:strCache>
            </c:strRef>
          </c:cat>
          <c:val>
            <c:numRef>
              <c:f>Sheet1!$B$4:$M$4</c:f>
              <c:numCache>
                <c:formatCode>_(* #,##0.00_);_(* \(#,##0.00\);_(* "-"??_);_(@_)</c:formatCode>
                <c:ptCount val="11"/>
                <c:pt idx="0">
                  <c:v>3.07</c:v>
                </c:pt>
                <c:pt idx="1">
                  <c:v>2.87</c:v>
                </c:pt>
                <c:pt idx="2">
                  <c:v>2.8</c:v>
                </c:pt>
                <c:pt idx="3">
                  <c:v>2.81</c:v>
                </c:pt>
                <c:pt idx="4">
                  <c:v>2.62</c:v>
                </c:pt>
                <c:pt idx="5">
                  <c:v>2.62</c:v>
                </c:pt>
                <c:pt idx="6">
                  <c:v>2.67</c:v>
                </c:pt>
                <c:pt idx="7">
                  <c:v>2.6</c:v>
                </c:pt>
                <c:pt idx="8">
                  <c:v>2.57</c:v>
                </c:pt>
                <c:pt idx="9">
                  <c:v>2.39</c:v>
                </c:pt>
                <c:pt idx="10">
                  <c:v>2.09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FFE-4715-8BB3-AA738FE11D6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Electronic Revolution\Dot-Com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Sheet1!$B$1:$M$1</c:f>
              <c:strCache>
                <c:ptCount val="11"/>
                <c:pt idx="0">
                  <c:v> Value/respect for degree </c:v>
                </c:pt>
                <c:pt idx="1">
                  <c:v> Accomplishments of students </c:v>
                </c:pt>
                <c:pt idx="2">
                  <c:v> Providing scholarships </c:v>
                </c:pt>
                <c:pt idx="3">
                  <c:v> History/tradition </c:v>
                </c:pt>
                <c:pt idx="4">
                  <c:v> Outreach to community </c:v>
                </c:pt>
                <c:pt idx="5">
                  <c:v> Campus aesthetics (e.g. buildings, grounds, etc.) </c:v>
                </c:pt>
                <c:pt idx="6">
                  <c:v> Accomplishments of alumni </c:v>
                </c:pt>
                <c:pt idx="7">
                  <c:v> Accomplishments of faculty </c:v>
                </c:pt>
                <c:pt idx="8">
                  <c:v> School rankings (e.g. U.S. News &amp; World Report) </c:v>
                </c:pt>
                <c:pt idx="9">
                  <c:v> Media visibility (e.g. newspaper, magazine articles, videos, etc.) </c:v>
                </c:pt>
                <c:pt idx="10">
                  <c:v> Success of athletic teams </c:v>
                </c:pt>
              </c:strCache>
            </c:strRef>
          </c:cat>
          <c:val>
            <c:numRef>
              <c:f>Sheet1!$B$5:$M$5</c:f>
              <c:numCache>
                <c:formatCode>_(* #,##0.00_);_(* \(#,##0.00\);_(* "-"??_);_(@_)</c:formatCode>
                <c:ptCount val="11"/>
                <c:pt idx="0">
                  <c:v>3.08</c:v>
                </c:pt>
                <c:pt idx="1">
                  <c:v>2.81</c:v>
                </c:pt>
                <c:pt idx="2">
                  <c:v>2.78</c:v>
                </c:pt>
                <c:pt idx="3">
                  <c:v>2.87</c:v>
                </c:pt>
                <c:pt idx="4">
                  <c:v>2.7</c:v>
                </c:pt>
                <c:pt idx="5">
                  <c:v>2.71</c:v>
                </c:pt>
                <c:pt idx="6">
                  <c:v>2.67</c:v>
                </c:pt>
                <c:pt idx="7">
                  <c:v>2.58</c:v>
                </c:pt>
                <c:pt idx="8">
                  <c:v>2.4700000000000002</c:v>
                </c:pt>
                <c:pt idx="9">
                  <c:v>2.4900000000000002</c:v>
                </c:pt>
                <c:pt idx="1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FFE-4715-8BB3-AA738FE11D6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 Post 9/11 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Sheet1!$B$1:$M$1</c:f>
              <c:strCache>
                <c:ptCount val="11"/>
                <c:pt idx="0">
                  <c:v> Value/respect for degree </c:v>
                </c:pt>
                <c:pt idx="1">
                  <c:v> Accomplishments of students </c:v>
                </c:pt>
                <c:pt idx="2">
                  <c:v> Providing scholarships </c:v>
                </c:pt>
                <c:pt idx="3">
                  <c:v> History/tradition </c:v>
                </c:pt>
                <c:pt idx="4">
                  <c:v> Outreach to community </c:v>
                </c:pt>
                <c:pt idx="5">
                  <c:v> Campus aesthetics (e.g. buildings, grounds, etc.) </c:v>
                </c:pt>
                <c:pt idx="6">
                  <c:v> Accomplishments of alumni </c:v>
                </c:pt>
                <c:pt idx="7">
                  <c:v> Accomplishments of faculty </c:v>
                </c:pt>
                <c:pt idx="8">
                  <c:v> School rankings (e.g. U.S. News &amp; World Report) </c:v>
                </c:pt>
                <c:pt idx="9">
                  <c:v> Media visibility (e.g. newspaper, magazine articles, videos, etc.) </c:v>
                </c:pt>
                <c:pt idx="10">
                  <c:v> Success of athletic teams </c:v>
                </c:pt>
              </c:strCache>
            </c:strRef>
          </c:cat>
          <c:val>
            <c:numRef>
              <c:f>Sheet1!$B$6:$M$6</c:f>
              <c:numCache>
                <c:formatCode>_(* #,##0.00_);_(* \(#,##0.00\);_(* "-"??_);_(@_)</c:formatCode>
                <c:ptCount val="11"/>
                <c:pt idx="0">
                  <c:v>3.09</c:v>
                </c:pt>
                <c:pt idx="1">
                  <c:v>2.92</c:v>
                </c:pt>
                <c:pt idx="2">
                  <c:v>2.87</c:v>
                </c:pt>
                <c:pt idx="3">
                  <c:v>2.78</c:v>
                </c:pt>
                <c:pt idx="4">
                  <c:v>2.76</c:v>
                </c:pt>
                <c:pt idx="5">
                  <c:v>2.69</c:v>
                </c:pt>
                <c:pt idx="6">
                  <c:v>2.69</c:v>
                </c:pt>
                <c:pt idx="7">
                  <c:v>2.68</c:v>
                </c:pt>
                <c:pt idx="8">
                  <c:v>2.54</c:v>
                </c:pt>
                <c:pt idx="9">
                  <c:v>2.5099999999999998</c:v>
                </c:pt>
                <c:pt idx="10">
                  <c:v>2.04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FFE-4715-8BB3-AA738FE11D6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 Post Great Recession 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Sheet1!$B$1:$M$1</c:f>
              <c:strCache>
                <c:ptCount val="11"/>
                <c:pt idx="0">
                  <c:v> Value/respect for degree </c:v>
                </c:pt>
                <c:pt idx="1">
                  <c:v> Accomplishments of students </c:v>
                </c:pt>
                <c:pt idx="2">
                  <c:v> Providing scholarships </c:v>
                </c:pt>
                <c:pt idx="3">
                  <c:v> History/tradition </c:v>
                </c:pt>
                <c:pt idx="4">
                  <c:v> Outreach to community </c:v>
                </c:pt>
                <c:pt idx="5">
                  <c:v> Campus aesthetics (e.g. buildings, grounds, etc.) </c:v>
                </c:pt>
                <c:pt idx="6">
                  <c:v> Accomplishments of alumni </c:v>
                </c:pt>
                <c:pt idx="7">
                  <c:v> Accomplishments of faculty </c:v>
                </c:pt>
                <c:pt idx="8">
                  <c:v> School rankings (e.g. U.S. News &amp; World Report) </c:v>
                </c:pt>
                <c:pt idx="9">
                  <c:v> Media visibility (e.g. newspaper, magazine articles, videos, etc.) </c:v>
                </c:pt>
                <c:pt idx="10">
                  <c:v> Success of athletic teams </c:v>
                </c:pt>
              </c:strCache>
            </c:strRef>
          </c:cat>
          <c:val>
            <c:numRef>
              <c:f>Sheet1!$B$7:$M$7</c:f>
              <c:numCache>
                <c:formatCode>_(* #,##0.00_);_(* \(#,##0.00\);_(* "-"??_);_(@_)</c:formatCode>
                <c:ptCount val="11"/>
                <c:pt idx="0">
                  <c:v>3.16</c:v>
                </c:pt>
                <c:pt idx="1">
                  <c:v>2.99</c:v>
                </c:pt>
                <c:pt idx="2">
                  <c:v>3.03</c:v>
                </c:pt>
                <c:pt idx="3">
                  <c:v>2.68</c:v>
                </c:pt>
                <c:pt idx="4">
                  <c:v>2.77</c:v>
                </c:pt>
                <c:pt idx="5">
                  <c:v>2.78</c:v>
                </c:pt>
                <c:pt idx="6">
                  <c:v>2.71</c:v>
                </c:pt>
                <c:pt idx="7">
                  <c:v>2.79</c:v>
                </c:pt>
                <c:pt idx="8">
                  <c:v>2.57</c:v>
                </c:pt>
                <c:pt idx="9">
                  <c:v>2.46</c:v>
                </c:pt>
                <c:pt idx="10">
                  <c:v>2.12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FFE-4715-8BB3-AA738FE11D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0482048"/>
        <c:axId val="641801552"/>
      </c:barChart>
      <c:catAx>
        <c:axId val="6404820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/>
            </a:pPr>
            <a:endParaRPr lang="en-US"/>
          </a:p>
        </c:txPr>
        <c:crossAx val="641801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1801552"/>
        <c:scaling>
          <c:orientation val="minMax"/>
          <c:max val="4"/>
          <c:min val="1"/>
        </c:scaling>
        <c:delete val="1"/>
        <c:axPos val="t"/>
        <c:majorGridlines/>
        <c:numFmt formatCode="_(* #,##0.00_);_(* \(#,##0.00\);_(* &quot;-&quot;??_);_(@_)" sourceLinked="1"/>
        <c:majorTickMark val="out"/>
        <c:minorTickMark val="none"/>
        <c:tickLblPos val="none"/>
        <c:crossAx val="640482048"/>
        <c:crosses val="autoZero"/>
        <c:crossBetween val="between"/>
        <c:majorUnit val="1"/>
        <c:minorUnit val="0.04"/>
      </c:valAx>
    </c:plotArea>
    <c:legend>
      <c:legendPos val="b"/>
      <c:layout>
        <c:manualLayout>
          <c:xMode val="edge"/>
          <c:yMode val="edge"/>
          <c:x val="0"/>
          <c:y val="0.90249129214194401"/>
          <c:w val="1"/>
          <c:h val="8.6965049432738695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9826236497070161"/>
          <c:y val="1.7205258047737867E-2"/>
          <c:w val="0.59557010700123003"/>
          <c:h val="0.849206349206348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Current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Sheet1!$B$1:$M$1</c:f>
              <c:strCache>
                <c:ptCount val="11"/>
                <c:pt idx="0">
                  <c:v> Value/respect for degree </c:v>
                </c:pt>
                <c:pt idx="1">
                  <c:v> Accomplishments of students </c:v>
                </c:pt>
                <c:pt idx="2">
                  <c:v> Providing scholarships </c:v>
                </c:pt>
                <c:pt idx="3">
                  <c:v> History/tradition </c:v>
                </c:pt>
                <c:pt idx="4">
                  <c:v> Outreach to community </c:v>
                </c:pt>
                <c:pt idx="5">
                  <c:v> Campus aesthetics (e.g. buildings, grounds, etc.) </c:v>
                </c:pt>
                <c:pt idx="6">
                  <c:v> Accomplishments of alumni </c:v>
                </c:pt>
                <c:pt idx="7">
                  <c:v> Accomplishments of faculty </c:v>
                </c:pt>
                <c:pt idx="8">
                  <c:v> School rankings (e.g. U.S. News &amp; World Report) </c:v>
                </c:pt>
                <c:pt idx="9">
                  <c:v> Media visibility (e.g. newspaper, magazine articles, videos, etc.) </c:v>
                </c:pt>
                <c:pt idx="10">
                  <c:v> Success of athletic teams </c:v>
                </c:pt>
              </c:strCache>
            </c:strRef>
          </c:cat>
          <c:val>
            <c:numRef>
              <c:f>Sheet1!$B$2:$M$2</c:f>
              <c:numCache>
                <c:formatCode>_(* #,##0.00_);_(* \(#,##0.00\);_(* "-"??_);_(@_)</c:formatCode>
                <c:ptCount val="11"/>
                <c:pt idx="0">
                  <c:v>3.24</c:v>
                </c:pt>
                <c:pt idx="1">
                  <c:v>3.11</c:v>
                </c:pt>
                <c:pt idx="2">
                  <c:v>3.07</c:v>
                </c:pt>
                <c:pt idx="3">
                  <c:v>3.04</c:v>
                </c:pt>
                <c:pt idx="4">
                  <c:v>2.84</c:v>
                </c:pt>
                <c:pt idx="5">
                  <c:v>2.81</c:v>
                </c:pt>
                <c:pt idx="6">
                  <c:v>2.9</c:v>
                </c:pt>
                <c:pt idx="7">
                  <c:v>2.75</c:v>
                </c:pt>
                <c:pt idx="8">
                  <c:v>2.57</c:v>
                </c:pt>
                <c:pt idx="9">
                  <c:v>2.62</c:v>
                </c:pt>
                <c:pt idx="10">
                  <c:v>2.19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FE-4715-8BB3-AA738FE11D6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Lapsed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Sheet1!$B$1:$M$1</c:f>
              <c:strCache>
                <c:ptCount val="11"/>
                <c:pt idx="0">
                  <c:v> Value/respect for degree </c:v>
                </c:pt>
                <c:pt idx="1">
                  <c:v> Accomplishments of students </c:v>
                </c:pt>
                <c:pt idx="2">
                  <c:v> Providing scholarships </c:v>
                </c:pt>
                <c:pt idx="3">
                  <c:v> History/tradition </c:v>
                </c:pt>
                <c:pt idx="4">
                  <c:v> Outreach to community </c:v>
                </c:pt>
                <c:pt idx="5">
                  <c:v> Campus aesthetics (e.g. buildings, grounds, etc.) </c:v>
                </c:pt>
                <c:pt idx="6">
                  <c:v> Accomplishments of alumni </c:v>
                </c:pt>
                <c:pt idx="7">
                  <c:v> Accomplishments of faculty </c:v>
                </c:pt>
                <c:pt idx="8">
                  <c:v> School rankings (e.g. U.S. News &amp; World Report) </c:v>
                </c:pt>
                <c:pt idx="9">
                  <c:v> Media visibility (e.g. newspaper, magazine articles, videos, etc.) </c:v>
                </c:pt>
                <c:pt idx="10">
                  <c:v> Success of athletic teams </c:v>
                </c:pt>
              </c:strCache>
            </c:strRef>
          </c:cat>
          <c:val>
            <c:numRef>
              <c:f>Sheet1!$B$3:$M$3</c:f>
              <c:numCache>
                <c:formatCode>_(* #,##0.00_);_(* \(#,##0.00\);_(* "-"??_);_(@_)</c:formatCode>
                <c:ptCount val="11"/>
                <c:pt idx="0">
                  <c:v>3.08</c:v>
                </c:pt>
                <c:pt idx="1">
                  <c:v>2.87</c:v>
                </c:pt>
                <c:pt idx="2">
                  <c:v>2.83</c:v>
                </c:pt>
                <c:pt idx="3">
                  <c:v>2.83</c:v>
                </c:pt>
                <c:pt idx="4">
                  <c:v>2.7</c:v>
                </c:pt>
                <c:pt idx="5">
                  <c:v>2.69</c:v>
                </c:pt>
                <c:pt idx="6">
                  <c:v>2.7</c:v>
                </c:pt>
                <c:pt idx="7">
                  <c:v>2.67</c:v>
                </c:pt>
                <c:pt idx="8">
                  <c:v>2.52</c:v>
                </c:pt>
                <c:pt idx="9">
                  <c:v>2.4700000000000002</c:v>
                </c:pt>
                <c:pt idx="10">
                  <c:v>2.14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FFE-4715-8BB3-AA738FE11D6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Never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Sheet1!$B$1:$M$1</c:f>
              <c:strCache>
                <c:ptCount val="11"/>
                <c:pt idx="0">
                  <c:v> Value/respect for degree </c:v>
                </c:pt>
                <c:pt idx="1">
                  <c:v> Accomplishments of students </c:v>
                </c:pt>
                <c:pt idx="2">
                  <c:v> Providing scholarships </c:v>
                </c:pt>
                <c:pt idx="3">
                  <c:v> History/tradition </c:v>
                </c:pt>
                <c:pt idx="4">
                  <c:v> Outreach to community </c:v>
                </c:pt>
                <c:pt idx="5">
                  <c:v> Campus aesthetics (e.g. buildings, grounds, etc.) </c:v>
                </c:pt>
                <c:pt idx="6">
                  <c:v> Accomplishments of alumni </c:v>
                </c:pt>
                <c:pt idx="7">
                  <c:v> Accomplishments of faculty </c:v>
                </c:pt>
                <c:pt idx="8">
                  <c:v> School rankings (e.g. U.S. News &amp; World Report) </c:v>
                </c:pt>
                <c:pt idx="9">
                  <c:v> Media visibility (e.g. newspaper, magazine articles, videos, etc.) </c:v>
                </c:pt>
                <c:pt idx="10">
                  <c:v> Success of athletic teams </c:v>
                </c:pt>
              </c:strCache>
            </c:strRef>
          </c:cat>
          <c:val>
            <c:numRef>
              <c:f>Sheet1!$B$4:$M$4</c:f>
              <c:numCache>
                <c:formatCode>_(* #,##0.00_);_(* \(#,##0.00\);_(* "-"??_);_(@_)</c:formatCode>
                <c:ptCount val="11"/>
                <c:pt idx="0">
                  <c:v>3.11</c:v>
                </c:pt>
                <c:pt idx="1">
                  <c:v>2.91</c:v>
                </c:pt>
                <c:pt idx="2">
                  <c:v>2.89</c:v>
                </c:pt>
                <c:pt idx="3">
                  <c:v>2.67</c:v>
                </c:pt>
                <c:pt idx="4">
                  <c:v>2.69</c:v>
                </c:pt>
                <c:pt idx="5">
                  <c:v>2.69</c:v>
                </c:pt>
                <c:pt idx="6">
                  <c:v>2.63</c:v>
                </c:pt>
                <c:pt idx="7">
                  <c:v>2.71</c:v>
                </c:pt>
                <c:pt idx="8">
                  <c:v>2.5499999999999998</c:v>
                </c:pt>
                <c:pt idx="9">
                  <c:v>2.38</c:v>
                </c:pt>
                <c:pt idx="10">
                  <c:v>2.02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FFE-4715-8BB3-AA738FE11D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1793320"/>
        <c:axId val="641801944"/>
      </c:barChart>
      <c:catAx>
        <c:axId val="6417933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/>
            </a:pPr>
            <a:endParaRPr lang="en-US"/>
          </a:p>
        </c:txPr>
        <c:crossAx val="641801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1801944"/>
        <c:scaling>
          <c:orientation val="minMax"/>
          <c:max val="4"/>
          <c:min val="1"/>
        </c:scaling>
        <c:delete val="1"/>
        <c:axPos val="t"/>
        <c:majorGridlines/>
        <c:numFmt formatCode="_(* #,##0.00_);_(* \(#,##0.00\);_(* &quot;-&quot;??_);_(@_)" sourceLinked="1"/>
        <c:majorTickMark val="out"/>
        <c:minorTickMark val="none"/>
        <c:tickLblPos val="none"/>
        <c:crossAx val="641793320"/>
        <c:crosses val="autoZero"/>
        <c:crossBetween val="between"/>
        <c:majorUnit val="1"/>
        <c:minorUnit val="0.04"/>
      </c:valAx>
    </c:plotArea>
    <c:legend>
      <c:legendPos val="b"/>
      <c:layout>
        <c:manualLayout>
          <c:xMode val="edge"/>
          <c:yMode val="edge"/>
          <c:x val="0"/>
          <c:y val="0.90249129214194401"/>
          <c:w val="1"/>
          <c:h val="8.6965049432738695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9215316298521102"/>
          <c:y val="1.7205258047737867E-2"/>
          <c:w val="0.59557010700123003"/>
          <c:h val="0.849206349206348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COE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Sheet1!$B$1:$M$1</c:f>
              <c:strCache>
                <c:ptCount val="11"/>
                <c:pt idx="0">
                  <c:v> Value/respect for degree </c:v>
                </c:pt>
                <c:pt idx="1">
                  <c:v> Accomplishments of students </c:v>
                </c:pt>
                <c:pt idx="2">
                  <c:v> Providing scholarships </c:v>
                </c:pt>
                <c:pt idx="3">
                  <c:v> History/tradition </c:v>
                </c:pt>
                <c:pt idx="4">
                  <c:v> Outreach to community </c:v>
                </c:pt>
                <c:pt idx="5">
                  <c:v> Campus aesthetics (e.g. buildings, grounds, etc.) </c:v>
                </c:pt>
                <c:pt idx="6">
                  <c:v> Accomplishments of alumni </c:v>
                </c:pt>
                <c:pt idx="7">
                  <c:v> Accomplishments of faculty </c:v>
                </c:pt>
                <c:pt idx="8">
                  <c:v> School rankings (e.g. U.S. News &amp; World Report) </c:v>
                </c:pt>
                <c:pt idx="9">
                  <c:v> Media visibility (e.g. newspaper, magazine articles, videos, etc.) </c:v>
                </c:pt>
                <c:pt idx="10">
                  <c:v> Success of athletic teams </c:v>
                </c:pt>
              </c:strCache>
            </c:strRef>
          </c:cat>
          <c:val>
            <c:numRef>
              <c:f>Sheet1!$B$2:$M$2</c:f>
              <c:numCache>
                <c:formatCode>_(* #,##0.00_);_(* \(#,##0.00\);_(* "-"??_);_(@_)</c:formatCode>
                <c:ptCount val="11"/>
                <c:pt idx="0">
                  <c:v>3.17</c:v>
                </c:pt>
                <c:pt idx="1">
                  <c:v>2.87</c:v>
                </c:pt>
                <c:pt idx="2">
                  <c:v>2.88</c:v>
                </c:pt>
                <c:pt idx="3">
                  <c:v>2.82</c:v>
                </c:pt>
                <c:pt idx="4">
                  <c:v>2.71</c:v>
                </c:pt>
                <c:pt idx="5">
                  <c:v>2.68</c:v>
                </c:pt>
                <c:pt idx="6">
                  <c:v>2.64</c:v>
                </c:pt>
                <c:pt idx="7">
                  <c:v>2.63</c:v>
                </c:pt>
                <c:pt idx="8">
                  <c:v>2.5099999999999998</c:v>
                </c:pt>
                <c:pt idx="9">
                  <c:v>2.42</c:v>
                </c:pt>
                <c:pt idx="10">
                  <c:v>2.06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FE-4715-8BB3-AA738FE11D6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CLAS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Sheet1!$B$1:$M$1</c:f>
              <c:strCache>
                <c:ptCount val="11"/>
                <c:pt idx="0">
                  <c:v> Value/respect for degree </c:v>
                </c:pt>
                <c:pt idx="1">
                  <c:v> Accomplishments of students </c:v>
                </c:pt>
                <c:pt idx="2">
                  <c:v> Providing scholarships </c:v>
                </c:pt>
                <c:pt idx="3">
                  <c:v> History/tradition </c:v>
                </c:pt>
                <c:pt idx="4">
                  <c:v> Outreach to community </c:v>
                </c:pt>
                <c:pt idx="5">
                  <c:v> Campus aesthetics (e.g. buildings, grounds, etc.) </c:v>
                </c:pt>
                <c:pt idx="6">
                  <c:v> Accomplishments of alumni </c:v>
                </c:pt>
                <c:pt idx="7">
                  <c:v> Accomplishments of faculty </c:v>
                </c:pt>
                <c:pt idx="8">
                  <c:v> School rankings (e.g. U.S. News &amp; World Report) </c:v>
                </c:pt>
                <c:pt idx="9">
                  <c:v> Media visibility (e.g. newspaper, magazine articles, videos, etc.) </c:v>
                </c:pt>
                <c:pt idx="10">
                  <c:v> Success of athletic teams </c:v>
                </c:pt>
              </c:strCache>
            </c:strRef>
          </c:cat>
          <c:val>
            <c:numRef>
              <c:f>Sheet1!$B$3:$M$3</c:f>
              <c:numCache>
                <c:formatCode>_(* #,##0.00_);_(* \(#,##0.00\);_(* "-"??_);_(@_)</c:formatCode>
                <c:ptCount val="11"/>
                <c:pt idx="0">
                  <c:v>3.05</c:v>
                </c:pt>
                <c:pt idx="1">
                  <c:v>2.9</c:v>
                </c:pt>
                <c:pt idx="2">
                  <c:v>2.9</c:v>
                </c:pt>
                <c:pt idx="3">
                  <c:v>2.74</c:v>
                </c:pt>
                <c:pt idx="4">
                  <c:v>2.72</c:v>
                </c:pt>
                <c:pt idx="5">
                  <c:v>2.67</c:v>
                </c:pt>
                <c:pt idx="6">
                  <c:v>2.66</c:v>
                </c:pt>
                <c:pt idx="7">
                  <c:v>2.7</c:v>
                </c:pt>
                <c:pt idx="8">
                  <c:v>2.4900000000000002</c:v>
                </c:pt>
                <c:pt idx="9">
                  <c:v>2.44</c:v>
                </c:pt>
                <c:pt idx="10">
                  <c:v>2.06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FFE-4715-8BB3-AA738FE11D6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CVPA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Sheet1!$B$1:$M$1</c:f>
              <c:strCache>
                <c:ptCount val="11"/>
                <c:pt idx="0">
                  <c:v> Value/respect for degree </c:v>
                </c:pt>
                <c:pt idx="1">
                  <c:v> Accomplishments of students </c:v>
                </c:pt>
                <c:pt idx="2">
                  <c:v> Providing scholarships </c:v>
                </c:pt>
                <c:pt idx="3">
                  <c:v> History/tradition </c:v>
                </c:pt>
                <c:pt idx="4">
                  <c:v> Outreach to community </c:v>
                </c:pt>
                <c:pt idx="5">
                  <c:v> Campus aesthetics (e.g. buildings, grounds, etc.) </c:v>
                </c:pt>
                <c:pt idx="6">
                  <c:v> Accomplishments of alumni </c:v>
                </c:pt>
                <c:pt idx="7">
                  <c:v> Accomplishments of faculty </c:v>
                </c:pt>
                <c:pt idx="8">
                  <c:v> School rankings (e.g. U.S. News &amp; World Report) </c:v>
                </c:pt>
                <c:pt idx="9">
                  <c:v> Media visibility (e.g. newspaper, magazine articles, videos, etc.) </c:v>
                </c:pt>
                <c:pt idx="10">
                  <c:v> Success of athletic teams </c:v>
                </c:pt>
              </c:strCache>
            </c:strRef>
          </c:cat>
          <c:val>
            <c:numRef>
              <c:f>Sheet1!$B$4:$M$4</c:f>
              <c:numCache>
                <c:formatCode>_(* #,##0.00_);_(* \(#,##0.00\);_(* "-"??_);_(@_)</c:formatCode>
                <c:ptCount val="11"/>
                <c:pt idx="0">
                  <c:v>3.24</c:v>
                </c:pt>
                <c:pt idx="1">
                  <c:v>3.09</c:v>
                </c:pt>
                <c:pt idx="2">
                  <c:v>2.96</c:v>
                </c:pt>
                <c:pt idx="3">
                  <c:v>2.76</c:v>
                </c:pt>
                <c:pt idx="4">
                  <c:v>2.76</c:v>
                </c:pt>
                <c:pt idx="5">
                  <c:v>2.76</c:v>
                </c:pt>
                <c:pt idx="6">
                  <c:v>2.81</c:v>
                </c:pt>
                <c:pt idx="7">
                  <c:v>2.87</c:v>
                </c:pt>
                <c:pt idx="8">
                  <c:v>2.59</c:v>
                </c:pt>
                <c:pt idx="9">
                  <c:v>2.5</c:v>
                </c:pt>
                <c:pt idx="10">
                  <c:v>1.94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FFE-4715-8BB3-AA738FE11D6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COB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Sheet1!$B$1:$M$1</c:f>
              <c:strCache>
                <c:ptCount val="11"/>
                <c:pt idx="0">
                  <c:v> Value/respect for degree </c:v>
                </c:pt>
                <c:pt idx="1">
                  <c:v> Accomplishments of students </c:v>
                </c:pt>
                <c:pt idx="2">
                  <c:v> Providing scholarships </c:v>
                </c:pt>
                <c:pt idx="3">
                  <c:v> History/tradition </c:v>
                </c:pt>
                <c:pt idx="4">
                  <c:v> Outreach to community </c:v>
                </c:pt>
                <c:pt idx="5">
                  <c:v> Campus aesthetics (e.g. buildings, grounds, etc.) </c:v>
                </c:pt>
                <c:pt idx="6">
                  <c:v> Accomplishments of alumni </c:v>
                </c:pt>
                <c:pt idx="7">
                  <c:v> Accomplishments of faculty </c:v>
                </c:pt>
                <c:pt idx="8">
                  <c:v> School rankings (e.g. U.S. News &amp; World Report) </c:v>
                </c:pt>
                <c:pt idx="9">
                  <c:v> Media visibility (e.g. newspaper, magazine articles, videos, etc.) </c:v>
                </c:pt>
                <c:pt idx="10">
                  <c:v> Success of athletic teams </c:v>
                </c:pt>
              </c:strCache>
            </c:strRef>
          </c:cat>
          <c:val>
            <c:numRef>
              <c:f>Sheet1!$B$5:$M$5</c:f>
              <c:numCache>
                <c:formatCode>_(* #,##0.00_);_(* \(#,##0.00\);_(* "-"??_);_(@_)</c:formatCode>
                <c:ptCount val="11"/>
                <c:pt idx="0">
                  <c:v>3.04</c:v>
                </c:pt>
                <c:pt idx="1">
                  <c:v>2.97</c:v>
                </c:pt>
                <c:pt idx="2">
                  <c:v>2.93</c:v>
                </c:pt>
                <c:pt idx="3">
                  <c:v>2.8</c:v>
                </c:pt>
                <c:pt idx="4">
                  <c:v>2.7</c:v>
                </c:pt>
                <c:pt idx="5">
                  <c:v>2.84</c:v>
                </c:pt>
                <c:pt idx="6">
                  <c:v>2.77</c:v>
                </c:pt>
                <c:pt idx="7">
                  <c:v>2.73</c:v>
                </c:pt>
                <c:pt idx="8">
                  <c:v>2.71</c:v>
                </c:pt>
                <c:pt idx="9">
                  <c:v>2.4900000000000002</c:v>
                </c:pt>
                <c:pt idx="10">
                  <c:v>2.34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FFE-4715-8BB3-AA738FE11D6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Sheet1!$B$1:$M$1</c:f>
              <c:strCache>
                <c:ptCount val="11"/>
                <c:pt idx="0">
                  <c:v> Value/respect for degree </c:v>
                </c:pt>
                <c:pt idx="1">
                  <c:v> Accomplishments of students </c:v>
                </c:pt>
                <c:pt idx="2">
                  <c:v> Providing scholarships </c:v>
                </c:pt>
                <c:pt idx="3">
                  <c:v> History/tradition </c:v>
                </c:pt>
                <c:pt idx="4">
                  <c:v> Outreach to community </c:v>
                </c:pt>
                <c:pt idx="5">
                  <c:v> Campus aesthetics (e.g. buildings, grounds, etc.) </c:v>
                </c:pt>
                <c:pt idx="6">
                  <c:v> Accomplishments of alumni </c:v>
                </c:pt>
                <c:pt idx="7">
                  <c:v> Accomplishments of faculty </c:v>
                </c:pt>
                <c:pt idx="8">
                  <c:v> School rankings (e.g. U.S. News &amp; World Report) </c:v>
                </c:pt>
                <c:pt idx="9">
                  <c:v> Media visibility (e.g. newspaper, magazine articles, videos, etc.) </c:v>
                </c:pt>
                <c:pt idx="10">
                  <c:v> Success of athletic teams </c:v>
                </c:pt>
              </c:strCache>
            </c:strRef>
          </c:cat>
          <c:val>
            <c:numRef>
              <c:f>Sheet1!$B$6:$M$6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FFE-4715-8BB3-AA738FE11D6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Sheet1!$B$1:$M$1</c:f>
              <c:strCache>
                <c:ptCount val="11"/>
                <c:pt idx="0">
                  <c:v> Value/respect for degree </c:v>
                </c:pt>
                <c:pt idx="1">
                  <c:v> Accomplishments of students </c:v>
                </c:pt>
                <c:pt idx="2">
                  <c:v> Providing scholarships </c:v>
                </c:pt>
                <c:pt idx="3">
                  <c:v> History/tradition </c:v>
                </c:pt>
                <c:pt idx="4">
                  <c:v> Outreach to community </c:v>
                </c:pt>
                <c:pt idx="5">
                  <c:v> Campus aesthetics (e.g. buildings, grounds, etc.) </c:v>
                </c:pt>
                <c:pt idx="6">
                  <c:v> Accomplishments of alumni </c:v>
                </c:pt>
                <c:pt idx="7">
                  <c:v> Accomplishments of faculty </c:v>
                </c:pt>
                <c:pt idx="8">
                  <c:v> School rankings (e.g. U.S. News &amp; World Report) </c:v>
                </c:pt>
                <c:pt idx="9">
                  <c:v> Media visibility (e.g. newspaper, magazine articles, videos, etc.) </c:v>
                </c:pt>
                <c:pt idx="10">
                  <c:v> Success of athletic teams </c:v>
                </c:pt>
              </c:strCache>
            </c:strRef>
          </c:cat>
          <c:val>
            <c:numRef>
              <c:f>Sheet1!$B$7:$M$7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FFE-4715-8BB3-AA738FE11D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1794104"/>
        <c:axId val="641797240"/>
      </c:barChart>
      <c:catAx>
        <c:axId val="6417941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/>
            </a:pPr>
            <a:endParaRPr lang="en-US"/>
          </a:p>
        </c:txPr>
        <c:crossAx val="641797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1797240"/>
        <c:scaling>
          <c:orientation val="minMax"/>
          <c:max val="4"/>
          <c:min val="1"/>
        </c:scaling>
        <c:delete val="1"/>
        <c:axPos val="t"/>
        <c:majorGridlines/>
        <c:numFmt formatCode="_(* #,##0.00_);_(* \(#,##0.00\);_(* &quot;-&quot;??_);_(@_)" sourceLinked="1"/>
        <c:majorTickMark val="out"/>
        <c:minorTickMark val="none"/>
        <c:tickLblPos val="none"/>
        <c:crossAx val="641794104"/>
        <c:crosses val="autoZero"/>
        <c:crossBetween val="between"/>
        <c:majorUnit val="1"/>
        <c:minorUnit val="0.04"/>
      </c:valAx>
    </c:plotArea>
    <c:legend>
      <c:legendPos val="b"/>
      <c:layout>
        <c:manualLayout>
          <c:xMode val="edge"/>
          <c:yMode val="edge"/>
          <c:x val="0"/>
          <c:y val="0.90249129214194401"/>
          <c:w val="1"/>
          <c:h val="8.6965049432738695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553571428571402"/>
          <c:y val="9.9593495934959503E-2"/>
          <c:w val="0.47544642857142899"/>
          <c:h val="0.8800813008130079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70193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Sheet1!$B$1:$M$1</c:f>
              <c:strCache>
                <c:ptCount val="11"/>
                <c:pt idx="0">
                  <c:v> Value/respect for degree </c:v>
                </c:pt>
                <c:pt idx="1">
                  <c:v> Accomplishments of students </c:v>
                </c:pt>
                <c:pt idx="2">
                  <c:v> Providing scholarships </c:v>
                </c:pt>
                <c:pt idx="3">
                  <c:v> History/tradition </c:v>
                </c:pt>
                <c:pt idx="4">
                  <c:v> Outreach to community </c:v>
                </c:pt>
                <c:pt idx="5">
                  <c:v> Campus aesthetics (e.g. buildings, grounds, etc.) </c:v>
                </c:pt>
                <c:pt idx="6">
                  <c:v> Accomplishments of alumni </c:v>
                </c:pt>
                <c:pt idx="7">
                  <c:v> Accomplishments of faculty </c:v>
                </c:pt>
                <c:pt idx="8">
                  <c:v> School rankings (e.g. U.S. News &amp; World Report) </c:v>
                </c:pt>
                <c:pt idx="9">
                  <c:v> Media visibility (e.g. newspaper, magazine articles, videos, etc.) </c:v>
                </c:pt>
                <c:pt idx="10">
                  <c:v> Success of athletic teams </c:v>
                </c:pt>
              </c:strCache>
            </c:strRef>
          </c:cat>
          <c:val>
            <c:numRef>
              <c:f>Sheet1!$B$2:$M$2</c:f>
              <c:numCache>
                <c:formatCode>0%</c:formatCode>
                <c:ptCount val="11"/>
                <c:pt idx="0">
                  <c:v>0.21199999999999999</c:v>
                </c:pt>
                <c:pt idx="1">
                  <c:v>0.26200000000000001</c:v>
                </c:pt>
                <c:pt idx="2">
                  <c:v>0.221</c:v>
                </c:pt>
                <c:pt idx="3">
                  <c:v>0.36099999999999999</c:v>
                </c:pt>
                <c:pt idx="4">
                  <c:v>0.27500000000000002</c:v>
                </c:pt>
                <c:pt idx="5">
                  <c:v>0.29499999999999998</c:v>
                </c:pt>
                <c:pt idx="6">
                  <c:v>0.32200000000000001</c:v>
                </c:pt>
                <c:pt idx="7">
                  <c:v>0.25</c:v>
                </c:pt>
                <c:pt idx="8">
                  <c:v>0.245</c:v>
                </c:pt>
                <c:pt idx="9">
                  <c:v>0.32600000000000001</c:v>
                </c:pt>
                <c:pt idx="10">
                  <c:v>0.29099999999999998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42-40E4-ADB2-478F8C52C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1802336"/>
        <c:axId val="641803904"/>
      </c:barChart>
      <c:catAx>
        <c:axId val="6418023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/>
            </a:pPr>
            <a:endParaRPr lang="en-US"/>
          </a:p>
        </c:txPr>
        <c:crossAx val="6418039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1803904"/>
        <c:scaling>
          <c:orientation val="minMax"/>
          <c:max val="0.8"/>
          <c:min val="0.1"/>
        </c:scaling>
        <c:delete val="0"/>
        <c:axPos val="t"/>
        <c:majorGridlines/>
        <c:numFmt formatCode=".00" sourceLinked="0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641802336"/>
        <c:crosses val="autoZero"/>
        <c:crossBetween val="between"/>
        <c:majorUnit val="0.05"/>
        <c:minorUnit val="2E-3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375331865937498"/>
          <c:y val="2.6315708441472799E-2"/>
          <c:w val="0.52045655676325697"/>
          <c:h val="0.84688995215311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Importance 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Sheet1!$B$1:$M$1</c:f>
              <c:strCache>
                <c:ptCount val="12"/>
                <c:pt idx="0">
                  <c:v> Academics/classes </c:v>
                </c:pt>
                <c:pt idx="1">
                  <c:v> Skills/training for career </c:v>
                </c:pt>
                <c:pt idx="2">
                  <c:v> Relationship with other students </c:v>
                </c:pt>
                <c:pt idx="3">
                  <c:v> Relationship with the faculty </c:v>
                </c:pt>
                <c:pt idx="4">
                  <c:v> Lessons about life </c:v>
                </c:pt>
                <c:pt idx="5">
                  <c:v> Traditions or values learned on campus </c:v>
                </c:pt>
                <c:pt idx="6">
                  <c:v> Relationship with administration and staff </c:v>
                </c:pt>
                <c:pt idx="7">
                  <c:v> Student leadership opportunities </c:v>
                </c:pt>
                <c:pt idx="8">
                  <c:v> Attending cultural events including films, lectures, and other arts </c:v>
                </c:pt>
                <c:pt idx="9">
                  <c:v> Opportunity to interact with alumni </c:v>
                </c:pt>
                <c:pt idx="10">
                  <c:v> Attending athletic events </c:v>
                </c:pt>
                <c:pt idx="11">
                  <c:v> Opportunity to participate in fraternity/sorority </c:v>
                </c:pt>
              </c:strCache>
            </c:strRef>
          </c:cat>
          <c:val>
            <c:numRef>
              <c:f>Sheet1!$B$2:$M$2</c:f>
              <c:numCache>
                <c:formatCode>_(* #,##0.00_);_(* \(#,##0.00\);_(* "-"??_);_(@_)</c:formatCode>
                <c:ptCount val="12"/>
                <c:pt idx="0">
                  <c:v>3.63</c:v>
                </c:pt>
                <c:pt idx="1">
                  <c:v>3.54</c:v>
                </c:pt>
                <c:pt idx="2">
                  <c:v>3.31</c:v>
                </c:pt>
                <c:pt idx="3">
                  <c:v>3.24</c:v>
                </c:pt>
                <c:pt idx="4">
                  <c:v>3.22</c:v>
                </c:pt>
                <c:pt idx="5">
                  <c:v>2.85</c:v>
                </c:pt>
                <c:pt idx="6">
                  <c:v>2.82</c:v>
                </c:pt>
                <c:pt idx="7">
                  <c:v>2.59</c:v>
                </c:pt>
                <c:pt idx="8">
                  <c:v>2.52</c:v>
                </c:pt>
                <c:pt idx="9">
                  <c:v>2.2999999999999998</c:v>
                </c:pt>
                <c:pt idx="10">
                  <c:v>2.1</c:v>
                </c:pt>
                <c:pt idx="11">
                  <c:v>1.57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BB-475A-8A4F-32AEA624442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Performance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Sheet1!$B$1:$M$1</c:f>
              <c:strCache>
                <c:ptCount val="12"/>
                <c:pt idx="0">
                  <c:v> Academics/classes </c:v>
                </c:pt>
                <c:pt idx="1">
                  <c:v> Skills/training for career </c:v>
                </c:pt>
                <c:pt idx="2">
                  <c:v> Relationship with other students </c:v>
                </c:pt>
                <c:pt idx="3">
                  <c:v> Relationship with the faculty </c:v>
                </c:pt>
                <c:pt idx="4">
                  <c:v> Lessons about life </c:v>
                </c:pt>
                <c:pt idx="5">
                  <c:v> Traditions or values learned on campus </c:v>
                </c:pt>
                <c:pt idx="6">
                  <c:v> Relationship with administration and staff </c:v>
                </c:pt>
                <c:pt idx="7">
                  <c:v> Student leadership opportunities </c:v>
                </c:pt>
                <c:pt idx="8">
                  <c:v> Attending cultural events including films, lectures, and other arts </c:v>
                </c:pt>
                <c:pt idx="9">
                  <c:v> Opportunity to interact with alumni </c:v>
                </c:pt>
                <c:pt idx="10">
                  <c:v> Attending athletic events </c:v>
                </c:pt>
                <c:pt idx="11">
                  <c:v> Opportunity to participate in fraternity/sorority </c:v>
                </c:pt>
              </c:strCache>
            </c:strRef>
          </c:cat>
          <c:val>
            <c:numRef>
              <c:f>Sheet1!$B$3:$M$3</c:f>
              <c:numCache>
                <c:formatCode>_(* #,##0.00_);_(* \(#,##0.00\);_(* "-"??_);_(@_)</c:formatCode>
                <c:ptCount val="12"/>
                <c:pt idx="0">
                  <c:v>3.32</c:v>
                </c:pt>
                <c:pt idx="1">
                  <c:v>3.12</c:v>
                </c:pt>
                <c:pt idx="2">
                  <c:v>3.17</c:v>
                </c:pt>
                <c:pt idx="3">
                  <c:v>3.09</c:v>
                </c:pt>
                <c:pt idx="4">
                  <c:v>2.93</c:v>
                </c:pt>
                <c:pt idx="5">
                  <c:v>2.78</c:v>
                </c:pt>
                <c:pt idx="6">
                  <c:v>2.83</c:v>
                </c:pt>
                <c:pt idx="7">
                  <c:v>2.75</c:v>
                </c:pt>
                <c:pt idx="8">
                  <c:v>2.8</c:v>
                </c:pt>
                <c:pt idx="9">
                  <c:v>2.2799999999999998</c:v>
                </c:pt>
                <c:pt idx="10">
                  <c:v>2.65</c:v>
                </c:pt>
                <c:pt idx="11">
                  <c:v>2.21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ABB-475A-8A4F-32AEA62444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1798416"/>
        <c:axId val="641791752"/>
      </c:barChart>
      <c:catAx>
        <c:axId val="6417984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/>
            </a:pPr>
            <a:endParaRPr lang="en-US"/>
          </a:p>
        </c:txPr>
        <c:crossAx val="641791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1791752"/>
        <c:scaling>
          <c:orientation val="minMax"/>
          <c:max val="4"/>
          <c:min val="1"/>
        </c:scaling>
        <c:delete val="1"/>
        <c:axPos val="t"/>
        <c:majorGridlines/>
        <c:numFmt formatCode="_(* #,##0.00_);_(* \(#,##0.00\);_(* &quot;-&quot;??_);_(@_)" sourceLinked="1"/>
        <c:majorTickMark val="out"/>
        <c:minorTickMark val="none"/>
        <c:tickLblPos val="none"/>
        <c:crossAx val="641798416"/>
        <c:crosses val="autoZero"/>
        <c:crossBetween val="between"/>
        <c:majorUnit val="1"/>
        <c:minorUnit val="0.1"/>
      </c:valAx>
    </c:plotArea>
    <c:legend>
      <c:legendPos val="b"/>
      <c:layout>
        <c:manualLayout>
          <c:xMode val="edge"/>
          <c:yMode val="edge"/>
          <c:x val="0.29728380494224999"/>
          <c:y val="0.91308714204020602"/>
          <c:w val="0.40551181102362199"/>
          <c:h val="8.6124401913875701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712032757305797"/>
          <c:y val="1.4102142738615899E-2"/>
          <c:w val="0.60848368044402401"/>
          <c:h val="0.864440078585463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All School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Sheet1!$B$1:$M$1</c:f>
              <c:strCache>
                <c:ptCount val="12"/>
                <c:pt idx="0">
                  <c:v> Academics/classes </c:v>
                </c:pt>
                <c:pt idx="1">
                  <c:v> Skills/training for career </c:v>
                </c:pt>
                <c:pt idx="2">
                  <c:v> Relationship with other students </c:v>
                </c:pt>
                <c:pt idx="3">
                  <c:v> Relationship with the faculty </c:v>
                </c:pt>
                <c:pt idx="4">
                  <c:v> Lessons about life </c:v>
                </c:pt>
                <c:pt idx="5">
                  <c:v> Traditions or values learned on campus </c:v>
                </c:pt>
                <c:pt idx="6">
                  <c:v> Relationship with administration and staff </c:v>
                </c:pt>
                <c:pt idx="7">
                  <c:v> Student leadership opportunities </c:v>
                </c:pt>
                <c:pt idx="8">
                  <c:v> Attending cultural events including films, lectures, and other arts </c:v>
                </c:pt>
                <c:pt idx="9">
                  <c:v> Opportunity to interact with alumni </c:v>
                </c:pt>
                <c:pt idx="10">
                  <c:v> Attending athletic events </c:v>
                </c:pt>
                <c:pt idx="11">
                  <c:v> Opportunity to participate in fraternity/sorority </c:v>
                </c:pt>
              </c:strCache>
            </c:strRef>
          </c:cat>
          <c:val>
            <c:numRef>
              <c:f>Sheet1!$B$2:$M$2</c:f>
              <c:numCache>
                <c:formatCode>_(* #,##0.00_);_(* \(#,##0.00\);_(* "-"??_);_(@_)</c:formatCode>
                <c:ptCount val="12"/>
                <c:pt idx="0">
                  <c:v>-0.32700795377075753</c:v>
                </c:pt>
                <c:pt idx="1">
                  <c:v>-0.55442532269131384</c:v>
                </c:pt>
                <c:pt idx="2">
                  <c:v>-0.31395089920546848</c:v>
                </c:pt>
                <c:pt idx="3">
                  <c:v>-0.27887147603452345</c:v>
                </c:pt>
                <c:pt idx="4">
                  <c:v>-0.40819395740151521</c:v>
                </c:pt>
                <c:pt idx="5">
                  <c:v>-8.2330500428263953E-2</c:v>
                </c:pt>
                <c:pt idx="6">
                  <c:v>-0.1540946277482047</c:v>
                </c:pt>
                <c:pt idx="7">
                  <c:v>0.1259547060423607</c:v>
                </c:pt>
                <c:pt idx="8">
                  <c:v>0.26123070769229706</c:v>
                </c:pt>
                <c:pt idx="9">
                  <c:v>-0.22610700724035482</c:v>
                </c:pt>
                <c:pt idx="10">
                  <c:v>0.56842752985865541</c:v>
                </c:pt>
                <c:pt idx="11">
                  <c:v>0.76870842020290087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32-4FEC-93B8-BC073E0EE08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Comps 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cat>
            <c:strRef>
              <c:f>Sheet1!$B$1:$M$1</c:f>
              <c:strCache>
                <c:ptCount val="12"/>
                <c:pt idx="0">
                  <c:v> Academics/classes </c:v>
                </c:pt>
                <c:pt idx="1">
                  <c:v> Skills/training for career </c:v>
                </c:pt>
                <c:pt idx="2">
                  <c:v> Relationship with other students </c:v>
                </c:pt>
                <c:pt idx="3">
                  <c:v> Relationship with the faculty </c:v>
                </c:pt>
                <c:pt idx="4">
                  <c:v> Lessons about life </c:v>
                </c:pt>
                <c:pt idx="5">
                  <c:v> Traditions or values learned on campus </c:v>
                </c:pt>
                <c:pt idx="6">
                  <c:v> Relationship with administration and staff </c:v>
                </c:pt>
                <c:pt idx="7">
                  <c:v> Student leadership opportunities </c:v>
                </c:pt>
                <c:pt idx="8">
                  <c:v> Attending cultural events including films, lectures, and other arts </c:v>
                </c:pt>
                <c:pt idx="9">
                  <c:v> Opportunity to interact with alumni </c:v>
                </c:pt>
                <c:pt idx="10">
                  <c:v> Attending athletic events </c:v>
                </c:pt>
                <c:pt idx="11">
                  <c:v> Opportunity to participate in fraternity/sorority </c:v>
                </c:pt>
              </c:strCache>
            </c:strRef>
          </c:cat>
          <c:val>
            <c:numRef>
              <c:f>Sheet1!$B$3:$M$3</c:f>
              <c:numCache>
                <c:formatCode>_(* #,##0.00_);_(* \(#,##0.00\);_(* "-"??_);_(@_)</c:formatCode>
                <c:ptCount val="12"/>
                <c:pt idx="0">
                  <c:v>-0.35999999999999988</c:v>
                </c:pt>
                <c:pt idx="1">
                  <c:v>-0.60000000000000009</c:v>
                </c:pt>
                <c:pt idx="2">
                  <c:v>-0.32999999999999963</c:v>
                </c:pt>
                <c:pt idx="3">
                  <c:v>-0.30000000000000027</c:v>
                </c:pt>
                <c:pt idx="4">
                  <c:v>-0.54</c:v>
                </c:pt>
                <c:pt idx="5">
                  <c:v>-0.18000000000000016</c:v>
                </c:pt>
                <c:pt idx="6">
                  <c:v>-0.19000000000000039</c:v>
                </c:pt>
                <c:pt idx="7">
                  <c:v>-4.0000000000000036E-2</c:v>
                </c:pt>
                <c:pt idx="8">
                  <c:v>0.19999999999999973</c:v>
                </c:pt>
                <c:pt idx="9">
                  <c:v>-0.27</c:v>
                </c:pt>
                <c:pt idx="10">
                  <c:v>0.49000000000000021</c:v>
                </c:pt>
                <c:pt idx="11">
                  <c:v>0.44999999999999973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B32-4FEC-93B8-BC073E0EE08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Kutztown University 2018 </c:v>
                </c:pt>
              </c:strCache>
            </c:strRef>
          </c:tx>
          <c:spPr>
            <a:solidFill>
              <a:srgbClr val="701931"/>
            </a:solidFill>
          </c:spPr>
          <c:invertIfNegative val="0"/>
          <c:cat>
            <c:strRef>
              <c:f>Sheet1!$B$1:$M$1</c:f>
              <c:strCache>
                <c:ptCount val="12"/>
                <c:pt idx="0">
                  <c:v> Academics/classes </c:v>
                </c:pt>
                <c:pt idx="1">
                  <c:v> Skills/training for career </c:v>
                </c:pt>
                <c:pt idx="2">
                  <c:v> Relationship with other students </c:v>
                </c:pt>
                <c:pt idx="3">
                  <c:v> Relationship with the faculty </c:v>
                </c:pt>
                <c:pt idx="4">
                  <c:v> Lessons about life </c:v>
                </c:pt>
                <c:pt idx="5">
                  <c:v> Traditions or values learned on campus </c:v>
                </c:pt>
                <c:pt idx="6">
                  <c:v> Relationship with administration and staff </c:v>
                </c:pt>
                <c:pt idx="7">
                  <c:v> Student leadership opportunities </c:v>
                </c:pt>
                <c:pt idx="8">
                  <c:v> Attending cultural events including films, lectures, and other arts </c:v>
                </c:pt>
                <c:pt idx="9">
                  <c:v> Opportunity to interact with alumni </c:v>
                </c:pt>
                <c:pt idx="10">
                  <c:v> Attending athletic events </c:v>
                </c:pt>
                <c:pt idx="11">
                  <c:v> Opportunity to participate in fraternity/sorority </c:v>
                </c:pt>
              </c:strCache>
            </c:strRef>
          </c:cat>
          <c:val>
            <c:numRef>
              <c:f>Sheet1!$B$4:$M$4</c:f>
              <c:numCache>
                <c:formatCode>_(* #,##0.00_);_(* \(#,##0.00\);_(* "-"??_);_(@_)</c:formatCode>
                <c:ptCount val="12"/>
                <c:pt idx="0">
                  <c:v>-0.31000000000000005</c:v>
                </c:pt>
                <c:pt idx="1">
                  <c:v>-0.41999999999999993</c:v>
                </c:pt>
                <c:pt idx="2">
                  <c:v>-0.14000000000000012</c:v>
                </c:pt>
                <c:pt idx="3">
                  <c:v>-0.15000000000000036</c:v>
                </c:pt>
                <c:pt idx="4">
                  <c:v>-0.29000000000000004</c:v>
                </c:pt>
                <c:pt idx="5">
                  <c:v>-7.0000000000000284E-2</c:v>
                </c:pt>
                <c:pt idx="6">
                  <c:v>1.0000000000000231E-2</c:v>
                </c:pt>
                <c:pt idx="7">
                  <c:v>0.16000000000000014</c:v>
                </c:pt>
                <c:pt idx="8">
                  <c:v>0.2799999999999998</c:v>
                </c:pt>
                <c:pt idx="9">
                  <c:v>-2.0000000000000018E-2</c:v>
                </c:pt>
                <c:pt idx="10">
                  <c:v>0.54999999999999982</c:v>
                </c:pt>
                <c:pt idx="11">
                  <c:v>0.6399999999999999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B32-4FEC-93B8-BC073E0EE0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1802728"/>
        <c:axId val="641800376"/>
      </c:barChart>
      <c:catAx>
        <c:axId val="641802728"/>
        <c:scaling>
          <c:orientation val="maxMin"/>
        </c:scaling>
        <c:delete val="0"/>
        <c:axPos val="l"/>
        <c:numFmt formatCode="General" sourceLinked="1"/>
        <c:majorTickMark val="in"/>
        <c:minorTickMark val="none"/>
        <c:tickLblPos val="low"/>
        <c:txPr>
          <a:bodyPr rot="0" vert="horz"/>
          <a:lstStyle/>
          <a:p>
            <a:pPr>
              <a:defRPr sz="1100"/>
            </a:pPr>
            <a:endParaRPr lang="en-US"/>
          </a:p>
        </c:txPr>
        <c:crossAx val="64180037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641800376"/>
        <c:scaling>
          <c:orientation val="minMax"/>
          <c:max val="1"/>
          <c:min val="-1"/>
        </c:scaling>
        <c:delete val="1"/>
        <c:axPos val="t"/>
        <c:majorGridlines/>
        <c:numFmt formatCode="_(* #,##0.00_);_(* \(#,##0.00\);_(* &quot;-&quot;??_);_(@_)" sourceLinked="1"/>
        <c:majorTickMark val="out"/>
        <c:minorTickMark val="none"/>
        <c:tickLblPos val="none"/>
        <c:crossAx val="641802728"/>
        <c:crosses val="autoZero"/>
        <c:crossBetween val="between"/>
        <c:majorUnit val="0.5"/>
        <c:minorUnit val="0.1"/>
      </c:valAx>
    </c:plotArea>
    <c:legend>
      <c:legendPos val="b"/>
      <c:layout>
        <c:manualLayout>
          <c:xMode val="edge"/>
          <c:yMode val="edge"/>
          <c:x val="0"/>
          <c:y val="0.92437283544859405"/>
          <c:w val="1"/>
          <c:h val="6.8890946755380905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5383759733036699"/>
          <c:y val="1.9880715705765401E-2"/>
          <c:w val="0.53503893214682996"/>
          <c:h val="0.846918489065605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Woodstock\ Vietnam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Sheet1!$B$1:$M$1</c:f>
              <c:strCache>
                <c:ptCount val="12"/>
                <c:pt idx="0">
                  <c:v> Academics/classes </c:v>
                </c:pt>
                <c:pt idx="1">
                  <c:v> Skills/training for career </c:v>
                </c:pt>
                <c:pt idx="2">
                  <c:v> Relationship with other students </c:v>
                </c:pt>
                <c:pt idx="3">
                  <c:v> Relationship with the faculty </c:v>
                </c:pt>
                <c:pt idx="4">
                  <c:v> Lessons about life </c:v>
                </c:pt>
                <c:pt idx="5">
                  <c:v> Traditions or values learned on campus </c:v>
                </c:pt>
                <c:pt idx="6">
                  <c:v> Relationship with administration and staff </c:v>
                </c:pt>
                <c:pt idx="7">
                  <c:v> Student leadership opportunities </c:v>
                </c:pt>
                <c:pt idx="8">
                  <c:v> Attending cultural events including films, lectures, and other arts </c:v>
                </c:pt>
                <c:pt idx="9">
                  <c:v> Opportunity to interact with alumni </c:v>
                </c:pt>
                <c:pt idx="10">
                  <c:v> Attending athletic events </c:v>
                </c:pt>
                <c:pt idx="11">
                  <c:v> Opportunity to participate in fraternity/sorority </c:v>
                </c:pt>
              </c:strCache>
            </c:strRef>
          </c:cat>
          <c:val>
            <c:numRef>
              <c:f>Sheet1!$B$2:$M$2</c:f>
              <c:numCache>
                <c:formatCode>_(* #,##0.00_);_(* \(#,##0.00\);_(* "-"??_);_(@_)</c:formatCode>
                <c:ptCount val="12"/>
                <c:pt idx="0">
                  <c:v>-0.20999999999999996</c:v>
                </c:pt>
                <c:pt idx="1">
                  <c:v>-0.17000000000000037</c:v>
                </c:pt>
                <c:pt idx="2">
                  <c:v>-4.0000000000000036E-2</c:v>
                </c:pt>
                <c:pt idx="3">
                  <c:v>-6.0000000000000053E-2</c:v>
                </c:pt>
                <c:pt idx="4">
                  <c:v>-0.12999999999999989</c:v>
                </c:pt>
                <c:pt idx="5">
                  <c:v>2.0000000000000018E-2</c:v>
                </c:pt>
                <c:pt idx="6">
                  <c:v>4.0000000000000036E-2</c:v>
                </c:pt>
                <c:pt idx="7">
                  <c:v>0.22999999999999998</c:v>
                </c:pt>
                <c:pt idx="8">
                  <c:v>8.0000000000000071E-2</c:v>
                </c:pt>
                <c:pt idx="9">
                  <c:v>0</c:v>
                </c:pt>
                <c:pt idx="10">
                  <c:v>0.36000000000000032</c:v>
                </c:pt>
                <c:pt idx="11">
                  <c:v>0.28000000000000003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AC-4B7D-9DB4-E9BE8027DF9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Post Watergate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Sheet1!$B$1:$M$1</c:f>
              <c:strCache>
                <c:ptCount val="12"/>
                <c:pt idx="0">
                  <c:v> Academics/classes </c:v>
                </c:pt>
                <c:pt idx="1">
                  <c:v> Skills/training for career </c:v>
                </c:pt>
                <c:pt idx="2">
                  <c:v> Relationship with other students </c:v>
                </c:pt>
                <c:pt idx="3">
                  <c:v> Relationship with the faculty </c:v>
                </c:pt>
                <c:pt idx="4">
                  <c:v> Lessons about life </c:v>
                </c:pt>
                <c:pt idx="5">
                  <c:v> Traditions or values learned on campus </c:v>
                </c:pt>
                <c:pt idx="6">
                  <c:v> Relationship with administration and staff </c:v>
                </c:pt>
                <c:pt idx="7">
                  <c:v> Student leadership opportunities </c:v>
                </c:pt>
                <c:pt idx="8">
                  <c:v> Attending cultural events including films, lectures, and other arts </c:v>
                </c:pt>
                <c:pt idx="9">
                  <c:v> Opportunity to interact with alumni </c:v>
                </c:pt>
                <c:pt idx="10">
                  <c:v> Attending athletic events </c:v>
                </c:pt>
                <c:pt idx="11">
                  <c:v> Opportunity to participate in fraternity/sorority </c:v>
                </c:pt>
              </c:strCache>
            </c:strRef>
          </c:cat>
          <c:val>
            <c:numRef>
              <c:f>Sheet1!$B$3:$M$3</c:f>
              <c:numCache>
                <c:formatCode>_(* #,##0.00_);_(* \(#,##0.00\);_(* "-"??_);_(@_)</c:formatCode>
                <c:ptCount val="12"/>
                <c:pt idx="0">
                  <c:v>-0.21999999999999975</c:v>
                </c:pt>
                <c:pt idx="1">
                  <c:v>-0.25999999999999979</c:v>
                </c:pt>
                <c:pt idx="2">
                  <c:v>-0.14000000000000012</c:v>
                </c:pt>
                <c:pt idx="3">
                  <c:v>-0.10000000000000009</c:v>
                </c:pt>
                <c:pt idx="4">
                  <c:v>-0.16999999999999993</c:v>
                </c:pt>
                <c:pt idx="5">
                  <c:v>-0.11999999999999966</c:v>
                </c:pt>
                <c:pt idx="6">
                  <c:v>0.12999999999999989</c:v>
                </c:pt>
                <c:pt idx="7">
                  <c:v>0.15000000000000036</c:v>
                </c:pt>
                <c:pt idx="8">
                  <c:v>0.18999999999999995</c:v>
                </c:pt>
                <c:pt idx="9">
                  <c:v>0</c:v>
                </c:pt>
                <c:pt idx="10">
                  <c:v>0.49000000000000021</c:v>
                </c:pt>
                <c:pt idx="11">
                  <c:v>0.47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CAC-4B7D-9DB4-E9BE8027DF9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Yuppie\End of Cold War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Sheet1!$B$1:$M$1</c:f>
              <c:strCache>
                <c:ptCount val="12"/>
                <c:pt idx="0">
                  <c:v> Academics/classes </c:v>
                </c:pt>
                <c:pt idx="1">
                  <c:v> Skills/training for career </c:v>
                </c:pt>
                <c:pt idx="2">
                  <c:v> Relationship with other students </c:v>
                </c:pt>
                <c:pt idx="3">
                  <c:v> Relationship with the faculty </c:v>
                </c:pt>
                <c:pt idx="4">
                  <c:v> Lessons about life </c:v>
                </c:pt>
                <c:pt idx="5">
                  <c:v> Traditions or values learned on campus </c:v>
                </c:pt>
                <c:pt idx="6">
                  <c:v> Relationship with administration and staff </c:v>
                </c:pt>
                <c:pt idx="7">
                  <c:v> Student leadership opportunities </c:v>
                </c:pt>
                <c:pt idx="8">
                  <c:v> Attending cultural events including films, lectures, and other arts </c:v>
                </c:pt>
                <c:pt idx="9">
                  <c:v> Opportunity to interact with alumni </c:v>
                </c:pt>
                <c:pt idx="10">
                  <c:v> Attending athletic events </c:v>
                </c:pt>
                <c:pt idx="11">
                  <c:v> Opportunity to participate in fraternity/sorority </c:v>
                </c:pt>
              </c:strCache>
            </c:strRef>
          </c:cat>
          <c:val>
            <c:numRef>
              <c:f>Sheet1!$B$4:$M$4</c:f>
              <c:numCache>
                <c:formatCode>_(* #,##0.00_);_(* \(#,##0.00\);_(* "-"??_);_(@_)</c:formatCode>
                <c:ptCount val="12"/>
                <c:pt idx="0">
                  <c:v>-0.29000000000000004</c:v>
                </c:pt>
                <c:pt idx="1">
                  <c:v>-0.39000000000000012</c:v>
                </c:pt>
                <c:pt idx="2">
                  <c:v>-0.18999999999999995</c:v>
                </c:pt>
                <c:pt idx="3">
                  <c:v>-0.18999999999999995</c:v>
                </c:pt>
                <c:pt idx="4">
                  <c:v>-0.32000000000000028</c:v>
                </c:pt>
                <c:pt idx="5">
                  <c:v>-0.10999999999999988</c:v>
                </c:pt>
                <c:pt idx="6">
                  <c:v>0</c:v>
                </c:pt>
                <c:pt idx="7">
                  <c:v>0.21999999999999975</c:v>
                </c:pt>
                <c:pt idx="8">
                  <c:v>0.32999999999999963</c:v>
                </c:pt>
                <c:pt idx="9">
                  <c:v>0</c:v>
                </c:pt>
                <c:pt idx="10">
                  <c:v>0.5299999999999998</c:v>
                </c:pt>
                <c:pt idx="11">
                  <c:v>0.5299999999999998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CAC-4B7D-9DB4-E9BE8027DF9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Electronic Revolution\Dot-Com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Sheet1!$B$1:$M$1</c:f>
              <c:strCache>
                <c:ptCount val="12"/>
                <c:pt idx="0">
                  <c:v> Academics/classes </c:v>
                </c:pt>
                <c:pt idx="1">
                  <c:v> Skills/training for career </c:v>
                </c:pt>
                <c:pt idx="2">
                  <c:v> Relationship with other students </c:v>
                </c:pt>
                <c:pt idx="3">
                  <c:v> Relationship with the faculty </c:v>
                </c:pt>
                <c:pt idx="4">
                  <c:v> Lessons about life </c:v>
                </c:pt>
                <c:pt idx="5">
                  <c:v> Traditions or values learned on campus </c:v>
                </c:pt>
                <c:pt idx="6">
                  <c:v> Relationship with administration and staff </c:v>
                </c:pt>
                <c:pt idx="7">
                  <c:v> Student leadership opportunities </c:v>
                </c:pt>
                <c:pt idx="8">
                  <c:v> Attending cultural events including films, lectures, and other arts </c:v>
                </c:pt>
                <c:pt idx="9">
                  <c:v> Opportunity to interact with alumni </c:v>
                </c:pt>
                <c:pt idx="10">
                  <c:v> Attending athletic events </c:v>
                </c:pt>
                <c:pt idx="11">
                  <c:v> Opportunity to participate in fraternity/sorority </c:v>
                </c:pt>
              </c:strCache>
            </c:strRef>
          </c:cat>
          <c:val>
            <c:numRef>
              <c:f>Sheet1!$B$5:$M$5</c:f>
              <c:numCache>
                <c:formatCode>_(* #,##0.00_);_(* \(#,##0.00\);_(* "-"??_);_(@_)</c:formatCode>
                <c:ptCount val="12"/>
                <c:pt idx="0">
                  <c:v>-0.32000000000000028</c:v>
                </c:pt>
                <c:pt idx="1">
                  <c:v>-0.37000000000000011</c:v>
                </c:pt>
                <c:pt idx="2">
                  <c:v>-0.16000000000000014</c:v>
                </c:pt>
                <c:pt idx="3">
                  <c:v>-0.2200000000000002</c:v>
                </c:pt>
                <c:pt idx="4">
                  <c:v>-0.20000000000000018</c:v>
                </c:pt>
                <c:pt idx="5">
                  <c:v>-6.0000000000000053E-2</c:v>
                </c:pt>
                <c:pt idx="6">
                  <c:v>0.10000000000000009</c:v>
                </c:pt>
                <c:pt idx="7">
                  <c:v>0.22999999999999998</c:v>
                </c:pt>
                <c:pt idx="8">
                  <c:v>0.31999999999999984</c:v>
                </c:pt>
                <c:pt idx="9">
                  <c:v>2.0000000000000018E-2</c:v>
                </c:pt>
                <c:pt idx="10">
                  <c:v>0.56000000000000005</c:v>
                </c:pt>
                <c:pt idx="11">
                  <c:v>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CAC-4B7D-9DB4-E9BE8027DF9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 Post 9/11 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Sheet1!$B$1:$M$1</c:f>
              <c:strCache>
                <c:ptCount val="12"/>
                <c:pt idx="0">
                  <c:v> Academics/classes </c:v>
                </c:pt>
                <c:pt idx="1">
                  <c:v> Skills/training for career </c:v>
                </c:pt>
                <c:pt idx="2">
                  <c:v> Relationship with other students </c:v>
                </c:pt>
                <c:pt idx="3">
                  <c:v> Relationship with the faculty </c:v>
                </c:pt>
                <c:pt idx="4">
                  <c:v> Lessons about life </c:v>
                </c:pt>
                <c:pt idx="5">
                  <c:v> Traditions or values learned on campus </c:v>
                </c:pt>
                <c:pt idx="6">
                  <c:v> Relationship with administration and staff </c:v>
                </c:pt>
                <c:pt idx="7">
                  <c:v> Student leadership opportunities </c:v>
                </c:pt>
                <c:pt idx="8">
                  <c:v> Attending cultural events including films, lectures, and other arts </c:v>
                </c:pt>
                <c:pt idx="9">
                  <c:v> Opportunity to interact with alumni </c:v>
                </c:pt>
                <c:pt idx="10">
                  <c:v> Attending athletic events </c:v>
                </c:pt>
                <c:pt idx="11">
                  <c:v> Opportunity to participate in fraternity/sorority </c:v>
                </c:pt>
              </c:strCache>
            </c:strRef>
          </c:cat>
          <c:val>
            <c:numRef>
              <c:f>Sheet1!$B$6:$M$6</c:f>
              <c:numCache>
                <c:formatCode>_(* #,##0.00_);_(* \(#,##0.00\);_(* "-"??_);_(@_)</c:formatCode>
                <c:ptCount val="12"/>
                <c:pt idx="0">
                  <c:v>-0.30000000000000027</c:v>
                </c:pt>
                <c:pt idx="1">
                  <c:v>-0.43999999999999995</c:v>
                </c:pt>
                <c:pt idx="2">
                  <c:v>-6.999999999999984E-2</c:v>
                </c:pt>
                <c:pt idx="3">
                  <c:v>-0.14000000000000012</c:v>
                </c:pt>
                <c:pt idx="4">
                  <c:v>-0.33000000000000007</c:v>
                </c:pt>
                <c:pt idx="5">
                  <c:v>-8.9999999999999858E-2</c:v>
                </c:pt>
                <c:pt idx="6">
                  <c:v>2.0000000000000018E-2</c:v>
                </c:pt>
                <c:pt idx="7">
                  <c:v>0.16000000000000014</c:v>
                </c:pt>
                <c:pt idx="8">
                  <c:v>0.31999999999999984</c:v>
                </c:pt>
                <c:pt idx="9">
                  <c:v>-3.9999999999999591E-2</c:v>
                </c:pt>
                <c:pt idx="10">
                  <c:v>0.57999999999999985</c:v>
                </c:pt>
                <c:pt idx="11">
                  <c:v>0.57000000000000006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CAC-4B7D-9DB4-E9BE8027DF9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 Post Great Recession 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cat>
            <c:strRef>
              <c:f>Sheet1!$B$1:$M$1</c:f>
              <c:strCache>
                <c:ptCount val="12"/>
                <c:pt idx="0">
                  <c:v> Academics/classes </c:v>
                </c:pt>
                <c:pt idx="1">
                  <c:v> Skills/training for career </c:v>
                </c:pt>
                <c:pt idx="2">
                  <c:v> Relationship with other students </c:v>
                </c:pt>
                <c:pt idx="3">
                  <c:v> Relationship with the faculty </c:v>
                </c:pt>
                <c:pt idx="4">
                  <c:v> Lessons about life </c:v>
                </c:pt>
                <c:pt idx="5">
                  <c:v> Traditions or values learned on campus </c:v>
                </c:pt>
                <c:pt idx="6">
                  <c:v> Relationship with administration and staff </c:v>
                </c:pt>
                <c:pt idx="7">
                  <c:v> Student leadership opportunities </c:v>
                </c:pt>
                <c:pt idx="8">
                  <c:v> Attending cultural events including films, lectures, and other arts </c:v>
                </c:pt>
                <c:pt idx="9">
                  <c:v> Opportunity to interact with alumni </c:v>
                </c:pt>
                <c:pt idx="10">
                  <c:v> Attending athletic events </c:v>
                </c:pt>
                <c:pt idx="11">
                  <c:v> Opportunity to participate in fraternity/sorority </c:v>
                </c:pt>
              </c:strCache>
            </c:strRef>
          </c:cat>
          <c:val>
            <c:numRef>
              <c:f>Sheet1!$B$7:$M$7</c:f>
              <c:numCache>
                <c:formatCode>_(* #,##0.00_);_(* \(#,##0.00\);_(* "-"??_);_(@_)</c:formatCode>
                <c:ptCount val="12"/>
                <c:pt idx="0">
                  <c:v>-0.38000000000000034</c:v>
                </c:pt>
                <c:pt idx="1">
                  <c:v>-0.54</c:v>
                </c:pt>
                <c:pt idx="2">
                  <c:v>-0.14999999999999991</c:v>
                </c:pt>
                <c:pt idx="3">
                  <c:v>-0.16000000000000014</c:v>
                </c:pt>
                <c:pt idx="4">
                  <c:v>-0.34999999999999964</c:v>
                </c:pt>
                <c:pt idx="5">
                  <c:v>-6.0000000000000053E-2</c:v>
                </c:pt>
                <c:pt idx="6">
                  <c:v>-8.0000000000000071E-2</c:v>
                </c:pt>
                <c:pt idx="7">
                  <c:v>6.0000000000000053E-2</c:v>
                </c:pt>
                <c:pt idx="8">
                  <c:v>0.30000000000000027</c:v>
                </c:pt>
                <c:pt idx="9">
                  <c:v>-6.0000000000000053E-2</c:v>
                </c:pt>
                <c:pt idx="10">
                  <c:v>0.60999999999999988</c:v>
                </c:pt>
                <c:pt idx="11">
                  <c:v>0.77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CAC-4B7D-9DB4-E9BE8027D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1803120"/>
        <c:axId val="641800768"/>
      </c:barChart>
      <c:catAx>
        <c:axId val="6418031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100"/>
            </a:pPr>
            <a:endParaRPr lang="en-US"/>
          </a:p>
        </c:txPr>
        <c:crossAx val="64180076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641800768"/>
        <c:scaling>
          <c:orientation val="minMax"/>
          <c:max val="1.25"/>
          <c:min val="-1.25"/>
        </c:scaling>
        <c:delete val="1"/>
        <c:axPos val="t"/>
        <c:majorGridlines/>
        <c:numFmt formatCode="_(* #,##0.00_);_(* \(#,##0.00\);_(* &quot;-&quot;??_);_(@_)" sourceLinked="1"/>
        <c:majorTickMark val="out"/>
        <c:minorTickMark val="none"/>
        <c:tickLblPos val="none"/>
        <c:crossAx val="641803120"/>
        <c:crosses val="autoZero"/>
        <c:crossBetween val="between"/>
        <c:majorUnit val="0.5"/>
        <c:minorUnit val="0.04"/>
      </c:valAx>
    </c:plotArea>
    <c:legend>
      <c:legendPos val="b"/>
      <c:layout>
        <c:manualLayout>
          <c:xMode val="edge"/>
          <c:yMode val="edge"/>
          <c:x val="3.91371220472214E-3"/>
          <c:y val="0.89463211273348198"/>
          <c:w val="0.99608628779527797"/>
          <c:h val="0.105367901156644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76821156698544"/>
          <c:y val="1.9880811491749903E-2"/>
          <c:w val="0.53503893214682996"/>
          <c:h val="0.846918489065605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Current 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Sheet1!$B$1:$M$1</c:f>
              <c:strCache>
                <c:ptCount val="12"/>
                <c:pt idx="0">
                  <c:v> Academics/classes </c:v>
                </c:pt>
                <c:pt idx="1">
                  <c:v> Skills/training for career </c:v>
                </c:pt>
                <c:pt idx="2">
                  <c:v> Relationship with other students </c:v>
                </c:pt>
                <c:pt idx="3">
                  <c:v> Relationship with the faculty </c:v>
                </c:pt>
                <c:pt idx="4">
                  <c:v> Lessons about life </c:v>
                </c:pt>
                <c:pt idx="5">
                  <c:v> Traditions or values learned on campus </c:v>
                </c:pt>
                <c:pt idx="6">
                  <c:v> Relationship with administration and staff </c:v>
                </c:pt>
                <c:pt idx="7">
                  <c:v> Student leadership opportunities </c:v>
                </c:pt>
                <c:pt idx="8">
                  <c:v> Attending cultural events including films, lectures, and other arts </c:v>
                </c:pt>
                <c:pt idx="9">
                  <c:v> Opportunity to interact with alumni </c:v>
                </c:pt>
                <c:pt idx="10">
                  <c:v> Attending athletic events </c:v>
                </c:pt>
                <c:pt idx="11">
                  <c:v> Opportunity to participate in fraternity/sorority </c:v>
                </c:pt>
              </c:strCache>
            </c:strRef>
          </c:cat>
          <c:val>
            <c:numRef>
              <c:f>Sheet1!$B$2:$M$2</c:f>
              <c:numCache>
                <c:formatCode>_(* #,##0.00_);_(* \(#,##0.00\);_(* "-"??_);_(@_)</c:formatCode>
                <c:ptCount val="12"/>
                <c:pt idx="0">
                  <c:v>-0.23999999999999977</c:v>
                </c:pt>
                <c:pt idx="1">
                  <c:v>-0.31999999999999984</c:v>
                </c:pt>
                <c:pt idx="2">
                  <c:v>-0.12999999999999989</c:v>
                </c:pt>
                <c:pt idx="3">
                  <c:v>-0.10999999999999988</c:v>
                </c:pt>
                <c:pt idx="4">
                  <c:v>-0.16000000000000014</c:v>
                </c:pt>
                <c:pt idx="5">
                  <c:v>-6.999999999999984E-2</c:v>
                </c:pt>
                <c:pt idx="6">
                  <c:v>4.9999999999999822E-2</c:v>
                </c:pt>
                <c:pt idx="7">
                  <c:v>0.2799999999999998</c:v>
                </c:pt>
                <c:pt idx="8">
                  <c:v>0.28000000000000025</c:v>
                </c:pt>
                <c:pt idx="9">
                  <c:v>-5.0000000000000266E-2</c:v>
                </c:pt>
                <c:pt idx="10">
                  <c:v>0.58000000000000007</c:v>
                </c:pt>
                <c:pt idx="11">
                  <c:v>0.65999999999999992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AC-4B7D-9DB4-E9BE8027DF9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Lapsed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Sheet1!$B$1:$M$1</c:f>
              <c:strCache>
                <c:ptCount val="12"/>
                <c:pt idx="0">
                  <c:v> Academics/classes </c:v>
                </c:pt>
                <c:pt idx="1">
                  <c:v> Skills/training for career </c:v>
                </c:pt>
                <c:pt idx="2">
                  <c:v> Relationship with other students </c:v>
                </c:pt>
                <c:pt idx="3">
                  <c:v> Relationship with the faculty </c:v>
                </c:pt>
                <c:pt idx="4">
                  <c:v> Lessons about life </c:v>
                </c:pt>
                <c:pt idx="5">
                  <c:v> Traditions or values learned on campus </c:v>
                </c:pt>
                <c:pt idx="6">
                  <c:v> Relationship with administration and staff </c:v>
                </c:pt>
                <c:pt idx="7">
                  <c:v> Student leadership opportunities </c:v>
                </c:pt>
                <c:pt idx="8">
                  <c:v> Attending cultural events including films, lectures, and other arts </c:v>
                </c:pt>
                <c:pt idx="9">
                  <c:v> Opportunity to interact with alumni </c:v>
                </c:pt>
                <c:pt idx="10">
                  <c:v> Attending athletic events </c:v>
                </c:pt>
                <c:pt idx="11">
                  <c:v> Opportunity to participate in fraternity/sorority </c:v>
                </c:pt>
              </c:strCache>
            </c:strRef>
          </c:cat>
          <c:val>
            <c:numRef>
              <c:f>Sheet1!$B$3:$M$3</c:f>
              <c:numCache>
                <c:formatCode>_(* #,##0.00_);_(* \(#,##0.00\);_(* "-"??_);_(@_)</c:formatCode>
                <c:ptCount val="12"/>
                <c:pt idx="0">
                  <c:v>-0.30000000000000027</c:v>
                </c:pt>
                <c:pt idx="1">
                  <c:v>-0.29999999999999982</c:v>
                </c:pt>
                <c:pt idx="2">
                  <c:v>-0.14999999999999991</c:v>
                </c:pt>
                <c:pt idx="3">
                  <c:v>-0.10000000000000009</c:v>
                </c:pt>
                <c:pt idx="4">
                  <c:v>-0.24000000000000021</c:v>
                </c:pt>
                <c:pt idx="5">
                  <c:v>-4.0000000000000036E-2</c:v>
                </c:pt>
                <c:pt idx="6">
                  <c:v>0.10000000000000009</c:v>
                </c:pt>
                <c:pt idx="7">
                  <c:v>0.19000000000000039</c:v>
                </c:pt>
                <c:pt idx="8">
                  <c:v>0.2799999999999998</c:v>
                </c:pt>
                <c:pt idx="9">
                  <c:v>3.0000000000000249E-2</c:v>
                </c:pt>
                <c:pt idx="10">
                  <c:v>0.52</c:v>
                </c:pt>
                <c:pt idx="11">
                  <c:v>0.60999999999999988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CAC-4B7D-9DB4-E9BE8027DF9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Never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Sheet1!$B$1:$M$1</c:f>
              <c:strCache>
                <c:ptCount val="12"/>
                <c:pt idx="0">
                  <c:v> Academics/classes </c:v>
                </c:pt>
                <c:pt idx="1">
                  <c:v> Skills/training for career </c:v>
                </c:pt>
                <c:pt idx="2">
                  <c:v> Relationship with other students </c:v>
                </c:pt>
                <c:pt idx="3">
                  <c:v> Relationship with the faculty </c:v>
                </c:pt>
                <c:pt idx="4">
                  <c:v> Lessons about life </c:v>
                </c:pt>
                <c:pt idx="5">
                  <c:v> Traditions or values learned on campus </c:v>
                </c:pt>
                <c:pt idx="6">
                  <c:v> Relationship with administration and staff </c:v>
                </c:pt>
                <c:pt idx="7">
                  <c:v> Student leadership opportunities </c:v>
                </c:pt>
                <c:pt idx="8">
                  <c:v> Attending cultural events including films, lectures, and other arts </c:v>
                </c:pt>
                <c:pt idx="9">
                  <c:v> Opportunity to interact with alumni </c:v>
                </c:pt>
                <c:pt idx="10">
                  <c:v> Attending athletic events </c:v>
                </c:pt>
                <c:pt idx="11">
                  <c:v> Opportunity to participate in fraternity/sorority </c:v>
                </c:pt>
              </c:strCache>
            </c:strRef>
          </c:cat>
          <c:val>
            <c:numRef>
              <c:f>Sheet1!$B$4:$M$4</c:f>
              <c:numCache>
                <c:formatCode>_(* #,##0.00_);_(* \(#,##0.00\);_(* "-"??_);_(@_)</c:formatCode>
                <c:ptCount val="12"/>
                <c:pt idx="0">
                  <c:v>-0.35000000000000009</c:v>
                </c:pt>
                <c:pt idx="1">
                  <c:v>-0.48999999999999977</c:v>
                </c:pt>
                <c:pt idx="2">
                  <c:v>-0.10999999999999988</c:v>
                </c:pt>
                <c:pt idx="3">
                  <c:v>-0.16999999999999993</c:v>
                </c:pt>
                <c:pt idx="4">
                  <c:v>-0.31999999999999984</c:v>
                </c:pt>
                <c:pt idx="5">
                  <c:v>-4.9999999999999822E-2</c:v>
                </c:pt>
                <c:pt idx="6">
                  <c:v>-5.0000000000000266E-2</c:v>
                </c:pt>
                <c:pt idx="7">
                  <c:v>0.10000000000000009</c:v>
                </c:pt>
                <c:pt idx="8">
                  <c:v>0.30000000000000027</c:v>
                </c:pt>
                <c:pt idx="9">
                  <c:v>0</c:v>
                </c:pt>
                <c:pt idx="10">
                  <c:v>0.62000000000000011</c:v>
                </c:pt>
                <c:pt idx="11">
                  <c:v>0.67000000000000015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CAC-4B7D-9DB4-E9BE8027D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1796456"/>
        <c:axId val="641801160"/>
      </c:barChart>
      <c:catAx>
        <c:axId val="6417964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100"/>
            </a:pPr>
            <a:endParaRPr lang="en-US"/>
          </a:p>
        </c:txPr>
        <c:crossAx val="64180116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641801160"/>
        <c:scaling>
          <c:orientation val="minMax"/>
          <c:max val="1.25"/>
          <c:min val="-1.25"/>
        </c:scaling>
        <c:delete val="1"/>
        <c:axPos val="t"/>
        <c:majorGridlines/>
        <c:numFmt formatCode="_(* #,##0.00_);_(* \(#,##0.00\);_(* &quot;-&quot;??_);_(@_)" sourceLinked="1"/>
        <c:majorTickMark val="out"/>
        <c:minorTickMark val="none"/>
        <c:tickLblPos val="none"/>
        <c:crossAx val="641796456"/>
        <c:crosses val="autoZero"/>
        <c:crossBetween val="between"/>
        <c:majorUnit val="0.5"/>
        <c:minorUnit val="0.04"/>
      </c:valAx>
    </c:plotArea>
    <c:legend>
      <c:legendPos val="b"/>
      <c:layout>
        <c:manualLayout>
          <c:xMode val="edge"/>
          <c:yMode val="edge"/>
          <c:x val="3.91371220472214E-3"/>
          <c:y val="0.89463211273348198"/>
          <c:w val="0.99608628779527797"/>
          <c:h val="0.105367901156644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5383759733036699"/>
          <c:y val="1.9880715705765401E-2"/>
          <c:w val="0.53503893214682996"/>
          <c:h val="0.846918489065605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COE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Sheet1!$B$1:$M$1</c:f>
              <c:strCache>
                <c:ptCount val="12"/>
                <c:pt idx="0">
                  <c:v> Academics/classes </c:v>
                </c:pt>
                <c:pt idx="1">
                  <c:v> Skills/training for career </c:v>
                </c:pt>
                <c:pt idx="2">
                  <c:v> Relationship with other students </c:v>
                </c:pt>
                <c:pt idx="3">
                  <c:v> Relationship with the faculty </c:v>
                </c:pt>
                <c:pt idx="4">
                  <c:v> Lessons about life </c:v>
                </c:pt>
                <c:pt idx="5">
                  <c:v> Traditions or values learned on campus </c:v>
                </c:pt>
                <c:pt idx="6">
                  <c:v> Relationship with administration and staff </c:v>
                </c:pt>
                <c:pt idx="7">
                  <c:v> Student leadership opportunities </c:v>
                </c:pt>
                <c:pt idx="8">
                  <c:v> Attending cultural events including films, lectures, and other arts </c:v>
                </c:pt>
                <c:pt idx="9">
                  <c:v> Opportunity to interact with alumni </c:v>
                </c:pt>
                <c:pt idx="10">
                  <c:v> Attending athletic events </c:v>
                </c:pt>
                <c:pt idx="11">
                  <c:v> Opportunity to participate in fraternity/sorority </c:v>
                </c:pt>
              </c:strCache>
            </c:strRef>
          </c:cat>
          <c:val>
            <c:numRef>
              <c:f>Sheet1!$B$2:$M$2</c:f>
              <c:numCache>
                <c:formatCode>_(* #,##0.00_);_(* \(#,##0.00\);_(* "-"??_);_(@_)</c:formatCode>
                <c:ptCount val="12"/>
                <c:pt idx="0">
                  <c:v>-0.28000000000000025</c:v>
                </c:pt>
                <c:pt idx="1">
                  <c:v>-0.28000000000000025</c:v>
                </c:pt>
                <c:pt idx="2">
                  <c:v>-0.10000000000000009</c:v>
                </c:pt>
                <c:pt idx="3">
                  <c:v>-0.10000000000000009</c:v>
                </c:pt>
                <c:pt idx="4">
                  <c:v>-0.16000000000000014</c:v>
                </c:pt>
                <c:pt idx="5">
                  <c:v>-3.0000000000000249E-2</c:v>
                </c:pt>
                <c:pt idx="6">
                  <c:v>6.0000000000000053E-2</c:v>
                </c:pt>
                <c:pt idx="7">
                  <c:v>0.17000000000000037</c:v>
                </c:pt>
                <c:pt idx="8">
                  <c:v>0.35999999999999988</c:v>
                </c:pt>
                <c:pt idx="9">
                  <c:v>6.999999999999984E-2</c:v>
                </c:pt>
                <c:pt idx="10">
                  <c:v>0.55000000000000027</c:v>
                </c:pt>
                <c:pt idx="11">
                  <c:v>0.66999999999999993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AC-4B7D-9DB4-E9BE8027DF9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CLAS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Sheet1!$B$1:$M$1</c:f>
              <c:strCache>
                <c:ptCount val="12"/>
                <c:pt idx="0">
                  <c:v> Academics/classes </c:v>
                </c:pt>
                <c:pt idx="1">
                  <c:v> Skills/training for career </c:v>
                </c:pt>
                <c:pt idx="2">
                  <c:v> Relationship with other students </c:v>
                </c:pt>
                <c:pt idx="3">
                  <c:v> Relationship with the faculty </c:v>
                </c:pt>
                <c:pt idx="4">
                  <c:v> Lessons about life </c:v>
                </c:pt>
                <c:pt idx="5">
                  <c:v> Traditions or values learned on campus </c:v>
                </c:pt>
                <c:pt idx="6">
                  <c:v> Relationship with administration and staff </c:v>
                </c:pt>
                <c:pt idx="7">
                  <c:v> Student leadership opportunities </c:v>
                </c:pt>
                <c:pt idx="8">
                  <c:v> Attending cultural events including films, lectures, and other arts </c:v>
                </c:pt>
                <c:pt idx="9">
                  <c:v> Opportunity to interact with alumni </c:v>
                </c:pt>
                <c:pt idx="10">
                  <c:v> Attending athletic events </c:v>
                </c:pt>
                <c:pt idx="11">
                  <c:v> Opportunity to participate in fraternity/sorority </c:v>
                </c:pt>
              </c:strCache>
            </c:strRef>
          </c:cat>
          <c:val>
            <c:numRef>
              <c:f>Sheet1!$B$3:$M$3</c:f>
              <c:numCache>
                <c:formatCode>_(* #,##0.00_);_(* \(#,##0.00\);_(* "-"??_);_(@_)</c:formatCode>
                <c:ptCount val="12"/>
                <c:pt idx="0">
                  <c:v>-0.37000000000000011</c:v>
                </c:pt>
                <c:pt idx="1">
                  <c:v>-0.49000000000000021</c:v>
                </c:pt>
                <c:pt idx="2">
                  <c:v>-0.12000000000000011</c:v>
                </c:pt>
                <c:pt idx="3">
                  <c:v>-0.16999999999999993</c:v>
                </c:pt>
                <c:pt idx="4">
                  <c:v>-0.33000000000000007</c:v>
                </c:pt>
                <c:pt idx="5">
                  <c:v>-4.0000000000000036E-2</c:v>
                </c:pt>
                <c:pt idx="6">
                  <c:v>3.0000000000000249E-2</c:v>
                </c:pt>
                <c:pt idx="7">
                  <c:v>0.18999999999999995</c:v>
                </c:pt>
                <c:pt idx="8">
                  <c:v>0.2799999999999998</c:v>
                </c:pt>
                <c:pt idx="9">
                  <c:v>0</c:v>
                </c:pt>
                <c:pt idx="10">
                  <c:v>0.6100000000000001</c:v>
                </c:pt>
                <c:pt idx="11">
                  <c:v>0.64000000000000012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CAC-4B7D-9DB4-E9BE8027DF9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CVPA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Sheet1!$B$1:$M$1</c:f>
              <c:strCache>
                <c:ptCount val="12"/>
                <c:pt idx="0">
                  <c:v> Academics/classes </c:v>
                </c:pt>
                <c:pt idx="1">
                  <c:v> Skills/training for career </c:v>
                </c:pt>
                <c:pt idx="2">
                  <c:v> Relationship with other students </c:v>
                </c:pt>
                <c:pt idx="3">
                  <c:v> Relationship with the faculty </c:v>
                </c:pt>
                <c:pt idx="4">
                  <c:v> Lessons about life </c:v>
                </c:pt>
                <c:pt idx="5">
                  <c:v> Traditions or values learned on campus </c:v>
                </c:pt>
                <c:pt idx="6">
                  <c:v> Relationship with administration and staff </c:v>
                </c:pt>
                <c:pt idx="7">
                  <c:v> Student leadership opportunities </c:v>
                </c:pt>
                <c:pt idx="8">
                  <c:v> Attending cultural events including films, lectures, and other arts </c:v>
                </c:pt>
                <c:pt idx="9">
                  <c:v> Opportunity to interact with alumni </c:v>
                </c:pt>
                <c:pt idx="10">
                  <c:v> Attending athletic events </c:v>
                </c:pt>
                <c:pt idx="11">
                  <c:v> Opportunity to participate in fraternity/sorority </c:v>
                </c:pt>
              </c:strCache>
            </c:strRef>
          </c:cat>
          <c:val>
            <c:numRef>
              <c:f>Sheet1!$B$4:$M$4</c:f>
              <c:numCache>
                <c:formatCode>_(* #,##0.00_);_(* \(#,##0.00\);_(* "-"??_);_(@_)</c:formatCode>
                <c:ptCount val="12"/>
                <c:pt idx="0">
                  <c:v>-0.26000000000000023</c:v>
                </c:pt>
                <c:pt idx="1">
                  <c:v>-0.41999999999999993</c:v>
                </c:pt>
                <c:pt idx="2">
                  <c:v>-0.23999999999999977</c:v>
                </c:pt>
                <c:pt idx="3">
                  <c:v>-0.13999999999999968</c:v>
                </c:pt>
                <c:pt idx="4">
                  <c:v>-0.31999999999999984</c:v>
                </c:pt>
                <c:pt idx="5">
                  <c:v>-8.9999999999999858E-2</c:v>
                </c:pt>
                <c:pt idx="6">
                  <c:v>-7.0000000000000284E-2</c:v>
                </c:pt>
                <c:pt idx="7">
                  <c:v>8.0000000000000071E-2</c:v>
                </c:pt>
                <c:pt idx="8">
                  <c:v>4.0000000000000036E-2</c:v>
                </c:pt>
                <c:pt idx="9">
                  <c:v>-4.0000000000000036E-2</c:v>
                </c:pt>
                <c:pt idx="10">
                  <c:v>0.66000000000000014</c:v>
                </c:pt>
                <c:pt idx="11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CAC-4B7D-9DB4-E9BE8027DF9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COB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Sheet1!$B$1:$M$1</c:f>
              <c:strCache>
                <c:ptCount val="12"/>
                <c:pt idx="0">
                  <c:v> Academics/classes </c:v>
                </c:pt>
                <c:pt idx="1">
                  <c:v> Skills/training for career </c:v>
                </c:pt>
                <c:pt idx="2">
                  <c:v> Relationship with other students </c:v>
                </c:pt>
                <c:pt idx="3">
                  <c:v> Relationship with the faculty </c:v>
                </c:pt>
                <c:pt idx="4">
                  <c:v> Lessons about life </c:v>
                </c:pt>
                <c:pt idx="5">
                  <c:v> Traditions or values learned on campus </c:v>
                </c:pt>
                <c:pt idx="6">
                  <c:v> Relationship with administration and staff </c:v>
                </c:pt>
                <c:pt idx="7">
                  <c:v> Student leadership opportunities </c:v>
                </c:pt>
                <c:pt idx="8">
                  <c:v> Attending cultural events including films, lectures, and other arts </c:v>
                </c:pt>
                <c:pt idx="9">
                  <c:v> Opportunity to interact with alumni </c:v>
                </c:pt>
                <c:pt idx="10">
                  <c:v> Attending athletic events </c:v>
                </c:pt>
                <c:pt idx="11">
                  <c:v> Opportunity to participate in fraternity/sorority </c:v>
                </c:pt>
              </c:strCache>
            </c:strRef>
          </c:cat>
          <c:val>
            <c:numRef>
              <c:f>Sheet1!$B$5:$M$5</c:f>
              <c:numCache>
                <c:formatCode>_(* #,##0.00_);_(* \(#,##0.00\);_(* "-"??_);_(@_)</c:formatCode>
                <c:ptCount val="12"/>
                <c:pt idx="0">
                  <c:v>-0.35000000000000009</c:v>
                </c:pt>
                <c:pt idx="1">
                  <c:v>-0.53999999999999959</c:v>
                </c:pt>
                <c:pt idx="2">
                  <c:v>-0.10999999999999988</c:v>
                </c:pt>
                <c:pt idx="3">
                  <c:v>-0.24000000000000021</c:v>
                </c:pt>
                <c:pt idx="4">
                  <c:v>-0.37000000000000011</c:v>
                </c:pt>
                <c:pt idx="5">
                  <c:v>-8.0000000000000071E-2</c:v>
                </c:pt>
                <c:pt idx="6">
                  <c:v>-4.0000000000000036E-2</c:v>
                </c:pt>
                <c:pt idx="7">
                  <c:v>8.9999999999999858E-2</c:v>
                </c:pt>
                <c:pt idx="8">
                  <c:v>0.41000000000000014</c:v>
                </c:pt>
                <c:pt idx="9">
                  <c:v>-0.13000000000000034</c:v>
                </c:pt>
                <c:pt idx="10">
                  <c:v>0.50999999999999979</c:v>
                </c:pt>
                <c:pt idx="11">
                  <c:v>0.60999999999999988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CAC-4B7D-9DB4-E9BE8027DF9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Sheet1!$B$1:$M$1</c:f>
              <c:strCache>
                <c:ptCount val="12"/>
                <c:pt idx="0">
                  <c:v> Academics/classes </c:v>
                </c:pt>
                <c:pt idx="1">
                  <c:v> Skills/training for career </c:v>
                </c:pt>
                <c:pt idx="2">
                  <c:v> Relationship with other students </c:v>
                </c:pt>
                <c:pt idx="3">
                  <c:v> Relationship with the faculty </c:v>
                </c:pt>
                <c:pt idx="4">
                  <c:v> Lessons about life </c:v>
                </c:pt>
                <c:pt idx="5">
                  <c:v> Traditions or values learned on campus </c:v>
                </c:pt>
                <c:pt idx="6">
                  <c:v> Relationship with administration and staff </c:v>
                </c:pt>
                <c:pt idx="7">
                  <c:v> Student leadership opportunities </c:v>
                </c:pt>
                <c:pt idx="8">
                  <c:v> Attending cultural events including films, lectures, and other arts </c:v>
                </c:pt>
                <c:pt idx="9">
                  <c:v> Opportunity to interact with alumni </c:v>
                </c:pt>
                <c:pt idx="10">
                  <c:v> Attending athletic events </c:v>
                </c:pt>
                <c:pt idx="11">
                  <c:v> Opportunity to participate in fraternity/sorority </c:v>
                </c:pt>
              </c:strCache>
            </c:strRef>
          </c:cat>
          <c:val>
            <c:numRef>
              <c:f>Sheet1!$B$6:$M$6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CAC-4B7D-9DB4-E9BE8027DF9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ysClr val="windowText" lastClr="000000"/>
            </a:solidFill>
          </c:spPr>
          <c:invertIfNegative val="0"/>
          <c:cat>
            <c:strRef>
              <c:f>Sheet1!$B$1:$M$1</c:f>
              <c:strCache>
                <c:ptCount val="12"/>
                <c:pt idx="0">
                  <c:v> Academics/classes </c:v>
                </c:pt>
                <c:pt idx="1">
                  <c:v> Skills/training for career </c:v>
                </c:pt>
                <c:pt idx="2">
                  <c:v> Relationship with other students </c:v>
                </c:pt>
                <c:pt idx="3">
                  <c:v> Relationship with the faculty </c:v>
                </c:pt>
                <c:pt idx="4">
                  <c:v> Lessons about life </c:v>
                </c:pt>
                <c:pt idx="5">
                  <c:v> Traditions or values learned on campus </c:v>
                </c:pt>
                <c:pt idx="6">
                  <c:v> Relationship with administration and staff </c:v>
                </c:pt>
                <c:pt idx="7">
                  <c:v> Student leadership opportunities </c:v>
                </c:pt>
                <c:pt idx="8">
                  <c:v> Attending cultural events including films, lectures, and other arts </c:v>
                </c:pt>
                <c:pt idx="9">
                  <c:v> Opportunity to interact with alumni </c:v>
                </c:pt>
                <c:pt idx="10">
                  <c:v> Attending athletic events </c:v>
                </c:pt>
                <c:pt idx="11">
                  <c:v> Opportunity to participate in fraternity/sorority </c:v>
                </c:pt>
              </c:strCache>
            </c:strRef>
          </c:cat>
          <c:val>
            <c:numRef>
              <c:f>Sheet1!$B$7:$M$7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CAC-4B7D-9DB4-E9BE8027D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1792144"/>
        <c:axId val="641794888"/>
      </c:barChart>
      <c:catAx>
        <c:axId val="6417921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100"/>
            </a:pPr>
            <a:endParaRPr lang="en-US"/>
          </a:p>
        </c:txPr>
        <c:crossAx val="64179488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641794888"/>
        <c:scaling>
          <c:orientation val="minMax"/>
          <c:max val="1.25"/>
          <c:min val="-1.25"/>
        </c:scaling>
        <c:delete val="1"/>
        <c:axPos val="t"/>
        <c:majorGridlines/>
        <c:numFmt formatCode="_(* #,##0.00_);_(* \(#,##0.00\);_(* &quot;-&quot;??_);_(@_)" sourceLinked="1"/>
        <c:majorTickMark val="out"/>
        <c:minorTickMark val="none"/>
        <c:tickLblPos val="none"/>
        <c:crossAx val="641792144"/>
        <c:crosses val="autoZero"/>
        <c:crossBetween val="between"/>
        <c:majorUnit val="0.5"/>
        <c:minorUnit val="0.04"/>
      </c:valAx>
    </c:plotArea>
    <c:legend>
      <c:legendPos val="b"/>
      <c:layout>
        <c:manualLayout>
          <c:xMode val="edge"/>
          <c:yMode val="edge"/>
          <c:x val="3.91371220472214E-3"/>
          <c:y val="0.89463211273348198"/>
          <c:w val="0.99608628779527797"/>
          <c:h val="0.105367901156644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538291010450201E-2"/>
          <c:y val="4.1093073242387902E-2"/>
          <c:w val="0.92063492063492103"/>
          <c:h val="0.5923261390887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All School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Never/do not plan to in future</c:v>
                </c:pt>
                <c:pt idx="1">
                  <c:v>Have/do not plan to in future</c:v>
                </c:pt>
                <c:pt idx="2">
                  <c:v>Have never but plan to in future</c:v>
                </c:pt>
                <c:pt idx="3">
                  <c:v>Currently and plan to continue</c:v>
                </c:pt>
                <c:pt idx="4">
                  <c:v>Currently and plan to increase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17.485402462177749</c:v>
                </c:pt>
                <c:pt idx="1">
                  <c:v>11.494740110093495</c:v>
                </c:pt>
                <c:pt idx="2">
                  <c:v>20.717160017672278</c:v>
                </c:pt>
                <c:pt idx="3">
                  <c:v>43.28035631127085</c:v>
                </c:pt>
                <c:pt idx="4">
                  <c:v>7.0223410987856285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28-4800-B392-7A8C871F2FC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Comps 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Never/do not plan to in future</c:v>
                </c:pt>
                <c:pt idx="1">
                  <c:v>Have/do not plan to in future</c:v>
                </c:pt>
                <c:pt idx="2">
                  <c:v>Have never but plan to in future</c:v>
                </c:pt>
                <c:pt idx="3">
                  <c:v>Currently and plan to continue</c:v>
                </c:pt>
                <c:pt idx="4">
                  <c:v>Currently and plan to increase</c:v>
                </c:pt>
              </c:strCache>
            </c:strRef>
          </c:cat>
          <c:val>
            <c:numRef>
              <c:f>Sheet1!$B$3:$F$3</c:f>
              <c:numCache>
                <c:formatCode>_(* #,##0_);_(* \(#,##0\);_(* "-"??_);_(@_)</c:formatCode>
                <c:ptCount val="5"/>
                <c:pt idx="0">
                  <c:v>23</c:v>
                </c:pt>
                <c:pt idx="1">
                  <c:v>12.4</c:v>
                </c:pt>
                <c:pt idx="2">
                  <c:v>22.8</c:v>
                </c:pt>
                <c:pt idx="3">
                  <c:v>37.4</c:v>
                </c:pt>
                <c:pt idx="4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428-4800-B392-7A8C871F2FC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Kutztown University 2018 </c:v>
                </c:pt>
              </c:strCache>
            </c:strRef>
          </c:tx>
          <c:spPr>
            <a:solidFill>
              <a:srgbClr val="701931"/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Never/do not plan to in future</c:v>
                </c:pt>
                <c:pt idx="1">
                  <c:v>Have/do not plan to in future</c:v>
                </c:pt>
                <c:pt idx="2">
                  <c:v>Have never but plan to in future</c:v>
                </c:pt>
                <c:pt idx="3">
                  <c:v>Currently and plan to continue</c:v>
                </c:pt>
                <c:pt idx="4">
                  <c:v>Currently and plan to increase</c:v>
                </c:pt>
              </c:strCache>
            </c:strRef>
          </c:cat>
          <c:val>
            <c:numRef>
              <c:f>Sheet1!$B$4:$F$4</c:f>
              <c:numCache>
                <c:formatCode>_(* #,##0_);_(* \(#,##0\);_(* "-"??_);_(@_)</c:formatCode>
                <c:ptCount val="5"/>
                <c:pt idx="0">
                  <c:v>27.7</c:v>
                </c:pt>
                <c:pt idx="1">
                  <c:v>9.9</c:v>
                </c:pt>
                <c:pt idx="2">
                  <c:v>31.4</c:v>
                </c:pt>
                <c:pt idx="3">
                  <c:v>28.2</c:v>
                </c:pt>
                <c:pt idx="4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428-4800-B392-7A8C871F2FC5}"/>
            </c:ext>
          </c:extLst>
        </c:ser>
        <c:ser>
          <c:idx val="3"/>
          <c:order val="3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390C62"/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Never/do not plan to in future</c:v>
                </c:pt>
                <c:pt idx="1">
                  <c:v>Have/do not plan to in future</c:v>
                </c:pt>
                <c:pt idx="2">
                  <c:v>Have never but plan to in future</c:v>
                </c:pt>
                <c:pt idx="3">
                  <c:v>Currently and plan to continue</c:v>
                </c:pt>
                <c:pt idx="4">
                  <c:v>Currently and plan to increase</c:v>
                </c:pt>
              </c:strCache>
            </c:strRef>
          </c:cat>
          <c:val>
            <c:numRef>
              <c:f>Sheet1!$B$6:$F$6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F7-41FF-B9C8-2C1C7A5A5874}"/>
            </c:ext>
          </c:extLst>
        </c:ser>
        <c:ser>
          <c:idx val="5"/>
          <c:order val="4"/>
          <c:tx>
            <c:strRef>
              <c:f>Sheet1!$A$7</c:f>
              <c:strCache>
                <c:ptCount val="1"/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Never/do not plan to in future</c:v>
                </c:pt>
                <c:pt idx="1">
                  <c:v>Have/do not plan to in future</c:v>
                </c:pt>
                <c:pt idx="2">
                  <c:v>Have never but plan to in future</c:v>
                </c:pt>
                <c:pt idx="3">
                  <c:v>Currently and plan to continue</c:v>
                </c:pt>
                <c:pt idx="4">
                  <c:v>Currently and plan to increase</c:v>
                </c:pt>
              </c:strCache>
            </c:strRef>
          </c:cat>
          <c:val>
            <c:numRef>
              <c:f>Sheet1!$B$7:$F$7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3A-4960-A29B-CE80627F74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0445648"/>
        <c:axId val="450448000"/>
      </c:barChart>
      <c:catAx>
        <c:axId val="450445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4504480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0448000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504456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2382489225883804"/>
          <c:w val="1"/>
          <c:h val="6.9505200738796541E-2"/>
        </c:manualLayout>
      </c:layout>
      <c:overlay val="0"/>
      <c:txPr>
        <a:bodyPr/>
        <a:lstStyle/>
        <a:p>
          <a:pPr algn="just"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Supplement!$H$3</c:f>
              <c:strCache>
                <c:ptCount val="1"/>
                <c:pt idx="0">
                  <c:v>Corr_Residence in-state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8027056857067286"/>
                  <c:y val="6.055900250898612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Academics/classes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606-4741-B031-001CE4CB2D7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0372039862864655"/>
                  <c:y val="-2.826086783752706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Skills/training for career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606-4741-B031-001CE4CB2D7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1285230715399845"/>
                  <c:y val="-9.285713718044599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Relationship with other students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606-4741-B031-001CE4CB2D7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9639232673552984"/>
                  <c:y val="3.835403492235811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Relationship with the faculty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606-4741-B031-001CE4CB2D7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1837654241488011"/>
                  <c:y val="-8.074533667864865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Lessons about life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606-4741-B031-001CE4CB2D7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9785794111415322"/>
                  <c:y val="-3.229813467145947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Traditions or values learned on campus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606-4741-B031-001CE4CB2D7F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9312287572467129E-2"/>
                  <c:y val="-5.652173567505409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Relationship with administration and staff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606-4741-B031-001CE4CB2D7F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5174745086960557E-2"/>
                  <c:y val="-4.037266833932433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Student leadership opportunities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606-4741-B031-001CE4CB2D7F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13776775159059562"/>
                  <c:y val="6.661490275988514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Attending cultural events including films, lectures, and other arts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606-4741-B031-001CE4CB2D7F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0.19932355549277647"/>
                  <c:y val="6.055900250898631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Opportunity to interact with alumni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606-4741-B031-001CE4CB2D7F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3709130708337198E-2"/>
                  <c:y val="6.055900250898656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Attending athletic events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606-4741-B031-001CE4CB2D7F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6.3021418280804334E-2"/>
                  <c:y val="-9.285713718044595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Opportunity to participate in fraternity/sorority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7606-4741-B031-001CE4CB2D7F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7606-4741-B031-001CE4CB2D7F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7606-4741-B031-001CE4CB2D7F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7606-4741-B031-001CE4CB2D7F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7606-4741-B031-001CE4CB2D7F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7606-4741-B031-001CE4CB2D7F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7606-4741-B031-001CE4CB2D7F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7606-4741-B031-001CE4CB2D7F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7606-4741-B031-001CE4CB2D7F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7606-4741-B031-001CE4CB2D7F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7606-4741-B031-001CE4CB2D7F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7606-4741-B031-001CE4CB2D7F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7606-4741-B031-001CE4CB2D7F}"/>
                </c:ext>
                <c:ext xmlns:c15="http://schemas.microsoft.com/office/drawing/2012/chart" uri="{CE6537A1-D6FC-4f65-9D91-7224C49458BB}"/>
              </c:extLst>
            </c:dLbl>
            <c:dLbl>
              <c:idx val="2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7606-4741-B031-001CE4CB2D7F}"/>
                </c:ext>
                <c:ext xmlns:c15="http://schemas.microsoft.com/office/drawing/2012/chart" uri="{CE6537A1-D6FC-4f65-9D91-7224C49458BB}"/>
              </c:extLst>
            </c:dLbl>
            <c:dLbl>
              <c:idx val="25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7606-4741-B031-001CE4CB2D7F}"/>
                </c:ext>
                <c:ext xmlns:c15="http://schemas.microsoft.com/office/drawing/2012/chart" uri="{CE6537A1-D6FC-4f65-9D91-7224C49458BB}"/>
              </c:extLst>
            </c:dLbl>
            <c:dLbl>
              <c:idx val="26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7606-4741-B031-001CE4CB2D7F}"/>
                </c:ext>
                <c:ext xmlns:c15="http://schemas.microsoft.com/office/drawing/2012/chart" uri="{CE6537A1-D6FC-4f65-9D91-7224C49458BB}"/>
              </c:extLst>
            </c:dLbl>
            <c:dLbl>
              <c:idx val="27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7606-4741-B031-001CE4CB2D7F}"/>
                </c:ext>
                <c:ext xmlns:c15="http://schemas.microsoft.com/office/drawing/2012/chart" uri="{CE6537A1-D6FC-4f65-9D91-7224C49458BB}"/>
              </c:extLst>
            </c:dLbl>
            <c:dLbl>
              <c:idx val="28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7606-4741-B031-001CE4CB2D7F}"/>
                </c:ext>
                <c:ext xmlns:c15="http://schemas.microsoft.com/office/drawing/2012/chart" uri="{CE6537A1-D6FC-4f65-9D91-7224C49458BB}"/>
              </c:extLst>
            </c:dLbl>
            <c:dLbl>
              <c:idx val="29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7606-4741-B031-001CE4CB2D7F}"/>
                </c:ext>
                <c:ext xmlns:c15="http://schemas.microsoft.com/office/drawing/2012/chart" uri="{CE6537A1-D6FC-4f65-9D91-7224C49458BB}"/>
              </c:extLst>
            </c:dLbl>
            <c:dLbl>
              <c:idx val="3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7606-4741-B031-001CE4CB2D7F}"/>
                </c:ext>
                <c:ext xmlns:c15="http://schemas.microsoft.com/office/drawing/2012/chart" uri="{CE6537A1-D6FC-4f65-9D91-7224C49458BB}"/>
              </c:extLst>
            </c:dLbl>
            <c:dLbl>
              <c:idx val="3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7606-4741-B031-001CE4CB2D7F}"/>
                </c:ext>
                <c:ext xmlns:c15="http://schemas.microsoft.com/office/drawing/2012/chart" uri="{CE6537A1-D6FC-4f65-9D91-7224C49458BB}"/>
              </c:extLst>
            </c:dLbl>
            <c:dLbl>
              <c:idx val="3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7606-4741-B031-001CE4CB2D7F}"/>
                </c:ext>
                <c:ext xmlns:c15="http://schemas.microsoft.com/office/drawing/2012/chart" uri="{CE6537A1-D6FC-4f65-9D91-7224C49458BB}"/>
              </c:extLst>
            </c:dLbl>
            <c:dLbl>
              <c:idx val="3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7606-4741-B031-001CE4CB2D7F}"/>
                </c:ext>
                <c:ext xmlns:c15="http://schemas.microsoft.com/office/drawing/2012/chart" uri="{CE6537A1-D6FC-4f65-9D91-7224C49458BB}"/>
              </c:extLst>
            </c:dLbl>
            <c:dLbl>
              <c:idx val="3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7606-4741-B031-001CE4CB2D7F}"/>
                </c:ext>
                <c:ext xmlns:c15="http://schemas.microsoft.com/office/drawing/2012/chart" uri="{CE6537A1-D6FC-4f65-9D91-7224C49458BB}"/>
              </c:extLst>
            </c:dLbl>
            <c:dLbl>
              <c:idx val="35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7606-4741-B031-001CE4CB2D7F}"/>
                </c:ext>
                <c:ext xmlns:c15="http://schemas.microsoft.com/office/drawing/2012/chart" uri="{CE6537A1-D6FC-4f65-9D91-7224C49458BB}"/>
              </c:extLst>
            </c:dLbl>
            <c:dLbl>
              <c:idx val="36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7606-4741-B031-001CE4CB2D7F}"/>
                </c:ext>
                <c:ext xmlns:c15="http://schemas.microsoft.com/office/drawing/2012/chart" uri="{CE6537A1-D6FC-4f65-9D91-7224C49458BB}"/>
              </c:extLst>
            </c:dLbl>
            <c:dLbl>
              <c:idx val="37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7606-4741-B031-001CE4CB2D7F}"/>
                </c:ext>
                <c:ext xmlns:c15="http://schemas.microsoft.com/office/drawing/2012/chart" uri="{CE6537A1-D6FC-4f65-9D91-7224C49458BB}"/>
              </c:extLst>
            </c:dLbl>
            <c:dLbl>
              <c:idx val="38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7606-4741-B031-001CE4CB2D7F}"/>
                </c:ext>
                <c:ext xmlns:c15="http://schemas.microsoft.com/office/drawing/2012/chart" uri="{CE6537A1-D6FC-4f65-9D91-7224C49458BB}"/>
              </c:extLst>
            </c:dLbl>
            <c:dLbl>
              <c:idx val="39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7606-4741-B031-001CE4CB2D7F}"/>
                </c:ext>
                <c:ext xmlns:c15="http://schemas.microsoft.com/office/drawing/2012/chart" uri="{CE6537A1-D6FC-4f65-9D91-7224C49458BB}"/>
              </c:extLst>
            </c:dLbl>
            <c:dLbl>
              <c:idx val="4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7606-4741-B031-001CE4CB2D7F}"/>
                </c:ext>
                <c:ext xmlns:c15="http://schemas.microsoft.com/office/drawing/2012/chart" uri="{CE6537A1-D6FC-4f65-9D91-7224C49458BB}"/>
              </c:extLst>
            </c:dLbl>
            <c:dLbl>
              <c:idx val="4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7606-4741-B031-001CE4CB2D7F}"/>
                </c:ext>
                <c:ext xmlns:c15="http://schemas.microsoft.com/office/drawing/2012/chart" uri="{CE6537A1-D6FC-4f65-9D91-7224C49458BB}"/>
              </c:extLst>
            </c:dLbl>
            <c:dLbl>
              <c:idx val="4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7606-4741-B031-001CE4CB2D7F}"/>
                </c:ext>
                <c:ext xmlns:c15="http://schemas.microsoft.com/office/drawing/2012/chart" uri="{CE6537A1-D6FC-4f65-9D91-7224C49458BB}"/>
              </c:extLst>
            </c:dLbl>
            <c:dLbl>
              <c:idx val="4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7606-4741-B031-001CE4CB2D7F}"/>
                </c:ext>
                <c:ext xmlns:c15="http://schemas.microsoft.com/office/drawing/2012/chart" uri="{CE6537A1-D6FC-4f65-9D91-7224C49458BB}"/>
              </c:extLst>
            </c:dLbl>
            <c:dLbl>
              <c:idx val="4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C-7606-4741-B031-001CE4CB2D7F}"/>
                </c:ext>
                <c:ext xmlns:c15="http://schemas.microsoft.com/office/drawing/2012/chart" uri="{CE6537A1-D6FC-4f65-9D91-7224C49458BB}"/>
              </c:extLst>
            </c:dLbl>
            <c:dLbl>
              <c:idx val="45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D-7606-4741-B031-001CE4CB2D7F}"/>
                </c:ext>
                <c:ext xmlns:c15="http://schemas.microsoft.com/office/drawing/2012/chart" uri="{CE6537A1-D6FC-4f65-9D91-7224C49458BB}"/>
              </c:extLst>
            </c:dLbl>
            <c:dLbl>
              <c:idx val="46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E-7606-4741-B031-001CE4CB2D7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Supplement!$G$4:$G$50</c:f>
              <c:numCache>
                <c:formatCode>###0.00</c:formatCode>
                <c:ptCount val="47"/>
                <c:pt idx="0">
                  <c:v>-0.31000000000000005</c:v>
                </c:pt>
                <c:pt idx="1">
                  <c:v>-0.41999999999999993</c:v>
                </c:pt>
                <c:pt idx="2">
                  <c:v>-0.14000000000000012</c:v>
                </c:pt>
                <c:pt idx="3">
                  <c:v>-0.15000000000000036</c:v>
                </c:pt>
                <c:pt idx="4">
                  <c:v>-0.29000000000000004</c:v>
                </c:pt>
                <c:pt idx="5">
                  <c:v>-7.0000000000000284E-2</c:v>
                </c:pt>
                <c:pt idx="6">
                  <c:v>1.0000000000000231E-2</c:v>
                </c:pt>
                <c:pt idx="7">
                  <c:v>0.16000000000000014</c:v>
                </c:pt>
                <c:pt idx="8" formatCode="General">
                  <c:v>0.2799999999999998</c:v>
                </c:pt>
                <c:pt idx="9" formatCode="General">
                  <c:v>-2.0000000000000018E-2</c:v>
                </c:pt>
                <c:pt idx="10" formatCode="General">
                  <c:v>0.54999999999999982</c:v>
                </c:pt>
                <c:pt idx="11" formatCode="General">
                  <c:v>0.6399999999999999</c:v>
                </c:pt>
              </c:numCache>
            </c:numRef>
          </c:xVal>
          <c:yVal>
            <c:numRef>
              <c:f>Supplement!$H$4:$H$50</c:f>
              <c:numCache>
                <c:formatCode>0%</c:formatCode>
                <c:ptCount val="47"/>
                <c:pt idx="0">
                  <c:v>0.36099999999999999</c:v>
                </c:pt>
                <c:pt idx="1">
                  <c:v>0.38300000000000001</c:v>
                </c:pt>
                <c:pt idx="2">
                  <c:v>0.35299999999999998</c:v>
                </c:pt>
                <c:pt idx="3">
                  <c:v>0.34599999999999997</c:v>
                </c:pt>
                <c:pt idx="4">
                  <c:v>0.40600000000000003</c:v>
                </c:pt>
                <c:pt idx="5">
                  <c:v>0.42799999999999999</c:v>
                </c:pt>
                <c:pt idx="6">
                  <c:v>0.34699999999999998</c:v>
                </c:pt>
                <c:pt idx="7">
                  <c:v>0.32400000000000001</c:v>
                </c:pt>
                <c:pt idx="8">
                  <c:v>0.28100000000000003</c:v>
                </c:pt>
                <c:pt idx="9">
                  <c:v>0.41799999999999998</c:v>
                </c:pt>
                <c:pt idx="10">
                  <c:v>0.28100000000000003</c:v>
                </c:pt>
                <c:pt idx="11">
                  <c:v>0.161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F-7606-4741-B031-001CE4CB2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1797632"/>
        <c:axId val="641798808"/>
      </c:scatterChart>
      <c:valAx>
        <c:axId val="641797632"/>
        <c:scaling>
          <c:orientation val="minMax"/>
          <c:min val="-0.8"/>
        </c:scaling>
        <c:delete val="0"/>
        <c:axPos val="b"/>
        <c:numFmt formatCode="###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798808"/>
        <c:crosses val="autoZero"/>
        <c:crossBetween val="midCat"/>
      </c:valAx>
      <c:valAx>
        <c:axId val="641798808"/>
        <c:scaling>
          <c:orientation val="minMax"/>
          <c:min val="0.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7976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553571428571402"/>
          <c:y val="9.9593495934959503E-2"/>
          <c:w val="0.47544642857142899"/>
          <c:h val="0.880081300813007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701931"/>
            </a:solidFill>
          </c:spPr>
          <c:invertIfNegative val="0"/>
          <c:cat>
            <c:strRef>
              <c:f>Sheet1!$B$1:$S$1</c:f>
              <c:strCache>
                <c:ptCount val="18"/>
                <c:pt idx="0">
                  <c:v>On a scale from 0 to 10, with 0 being the lowest, how connected do you feel to KU?</c:v>
                </c:pt>
                <c:pt idx="1">
                  <c:v>KU in general</c:v>
                </c:pt>
                <c:pt idx="2">
                  <c:v>My undergraduate college/school within KU</c:v>
                </c:pt>
                <c:pt idx="3">
                  <c:v>Responding to new career opportunities</c:v>
                </c:pt>
                <c:pt idx="4">
                  <c:v>Contributing to my community</c:v>
                </c:pt>
                <c:pt idx="5">
                  <c:v>KU athletics</c:v>
                </c:pt>
                <c:pt idx="6">
                  <c:v>Traditions or values learned on campus</c:v>
                </c:pt>
                <c:pt idx="7">
                  <c:v>Opportunity to interact with alumni</c:v>
                </c:pt>
                <c:pt idx="8">
                  <c:v>Deepening my understanding and commitment to personal development</c:v>
                </c:pt>
                <c:pt idx="9">
                  <c:v>Lessons about life</c:v>
                </c:pt>
                <c:pt idx="10">
                  <c:v>Commitment to continuous education</c:v>
                </c:pt>
                <c:pt idx="11">
                  <c:v>Current work status</c:v>
                </c:pt>
                <c:pt idx="12">
                  <c:v>Getting a job/graduate program I wanted soon after I graduated</c:v>
                </c:pt>
                <c:pt idx="13">
                  <c:v>My major or academic department within my college/school</c:v>
                </c:pt>
                <c:pt idx="14">
                  <c:v>Serving as ambassadors promoting KU to others</c:v>
                </c:pt>
                <c:pt idx="15">
                  <c:v>Visit campus</c:v>
                </c:pt>
                <c:pt idx="16">
                  <c:v>Recruiting students</c:v>
                </c:pt>
                <c:pt idx="17">
                  <c:v>Attending general alumni and KU events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0.67300000000000004</c:v>
                </c:pt>
                <c:pt idx="1">
                  <c:v>0.65300000000000002</c:v>
                </c:pt>
                <c:pt idx="2">
                  <c:v>0.53600000000000003</c:v>
                </c:pt>
                <c:pt idx="3">
                  <c:v>0.436</c:v>
                </c:pt>
                <c:pt idx="4">
                  <c:v>0.434</c:v>
                </c:pt>
                <c:pt idx="5">
                  <c:v>0.42799999999999999</c:v>
                </c:pt>
                <c:pt idx="6">
                  <c:v>0.42799999999999999</c:v>
                </c:pt>
                <c:pt idx="7">
                  <c:v>0.41799999999999998</c:v>
                </c:pt>
                <c:pt idx="8">
                  <c:v>0.41399999999999998</c:v>
                </c:pt>
                <c:pt idx="9">
                  <c:v>0.40600000000000003</c:v>
                </c:pt>
                <c:pt idx="10">
                  <c:v>0.40500000000000003</c:v>
                </c:pt>
                <c:pt idx="11">
                  <c:v>0.40300000000000002</c:v>
                </c:pt>
                <c:pt idx="12">
                  <c:v>0.39700000000000002</c:v>
                </c:pt>
                <c:pt idx="13">
                  <c:v>0.39600000000000002</c:v>
                </c:pt>
                <c:pt idx="14">
                  <c:v>0.38800000000000001</c:v>
                </c:pt>
                <c:pt idx="15">
                  <c:v>0.38500000000000001</c:v>
                </c:pt>
                <c:pt idx="16">
                  <c:v>0.38500000000000001</c:v>
                </c:pt>
                <c:pt idx="17">
                  <c:v>0.38500000000000001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42-40E4-ADB2-478F8C52C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1799592"/>
        <c:axId val="641805864"/>
      </c:barChart>
      <c:catAx>
        <c:axId val="6417995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/>
            </a:pPr>
            <a:endParaRPr lang="en-US"/>
          </a:p>
        </c:txPr>
        <c:crossAx val="641805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1805864"/>
        <c:scaling>
          <c:orientation val="minMax"/>
          <c:max val="0.8"/>
          <c:min val="0.2"/>
        </c:scaling>
        <c:delete val="0"/>
        <c:axPos val="t"/>
        <c:majorGridlines/>
        <c:numFmt formatCode=".00" sourceLinked="0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641799592"/>
        <c:crosses val="autoZero"/>
        <c:crossBetween val="between"/>
        <c:majorUnit val="0.05"/>
        <c:minorUnit val="2E-3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9330368286097"/>
          <c:y val="1.7319401208569899E-2"/>
          <c:w val="0.41558794163697799"/>
          <c:h val="0.844736842105263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All School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Sheet1!$B$1:$H$1</c:f>
              <c:strCache>
                <c:ptCount val="7"/>
                <c:pt idx="0">
                  <c:v> Current work status </c:v>
                </c:pt>
                <c:pt idx="1">
                  <c:v> Deepening my understanding and commitment to personal development </c:v>
                </c:pt>
                <c:pt idx="2">
                  <c:v> Commitment to continuous education </c:v>
                </c:pt>
                <c:pt idx="3">
                  <c:v> Further graduate education </c:v>
                </c:pt>
                <c:pt idx="4">
                  <c:v> Getting a job/graduate program I wanted soon after I graduated </c:v>
                </c:pt>
                <c:pt idx="5">
                  <c:v> Responding to new career opportunities </c:v>
                </c:pt>
                <c:pt idx="6">
                  <c:v> Contributing to my community </c:v>
                </c:pt>
              </c:strCache>
            </c:strRef>
          </c:cat>
          <c:val>
            <c:numRef>
              <c:f>Sheet1!$B$2:$H$2</c:f>
              <c:numCache>
                <c:formatCode>_(* #,##0.00_);_(* \(#,##0.00\);_(* "-"??_);_(@_)</c:formatCode>
                <c:ptCount val="7"/>
                <c:pt idx="0">
                  <c:v>3.2405497397026695</c:v>
                </c:pt>
                <c:pt idx="1">
                  <c:v>3.2208351970072884</c:v>
                </c:pt>
                <c:pt idx="2">
                  <c:v>3.2679703901726938</c:v>
                </c:pt>
                <c:pt idx="3">
                  <c:v>3.2723791182134874</c:v>
                </c:pt>
                <c:pt idx="4">
                  <c:v>3.1786030948103532</c:v>
                </c:pt>
                <c:pt idx="5">
                  <c:v>3.1466406975262418</c:v>
                </c:pt>
                <c:pt idx="6">
                  <c:v>3.1109644913627421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45-4877-B8A7-D0D1833B740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Comps 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cat>
            <c:strRef>
              <c:f>Sheet1!$B$1:$H$1</c:f>
              <c:strCache>
                <c:ptCount val="7"/>
                <c:pt idx="0">
                  <c:v> Current work status </c:v>
                </c:pt>
                <c:pt idx="1">
                  <c:v> Deepening my understanding and commitment to personal development </c:v>
                </c:pt>
                <c:pt idx="2">
                  <c:v> Commitment to continuous education </c:v>
                </c:pt>
                <c:pt idx="3">
                  <c:v> Further graduate education </c:v>
                </c:pt>
                <c:pt idx="4">
                  <c:v> Getting a job/graduate program I wanted soon after I graduated </c:v>
                </c:pt>
                <c:pt idx="5">
                  <c:v> Responding to new career opportunities </c:v>
                </c:pt>
                <c:pt idx="6">
                  <c:v> Contributing to my community </c:v>
                </c:pt>
              </c:strCache>
            </c:strRef>
          </c:cat>
          <c:val>
            <c:numRef>
              <c:f>Sheet1!$B$3:$H$3</c:f>
              <c:numCache>
                <c:formatCode>_(* #,##0.00_);_(* \(#,##0.00\);_(* "-"??_);_(@_)</c:formatCode>
                <c:ptCount val="7"/>
                <c:pt idx="0">
                  <c:v>3.18</c:v>
                </c:pt>
                <c:pt idx="1">
                  <c:v>3.25</c:v>
                </c:pt>
                <c:pt idx="2">
                  <c:v>3.17</c:v>
                </c:pt>
                <c:pt idx="3">
                  <c:v>3.23</c:v>
                </c:pt>
                <c:pt idx="4">
                  <c:v>3.1</c:v>
                </c:pt>
                <c:pt idx="5">
                  <c:v>3.06</c:v>
                </c:pt>
                <c:pt idx="6">
                  <c:v>3.07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245-4877-B8A7-D0D1833B740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Kutztown University 2018 </c:v>
                </c:pt>
              </c:strCache>
            </c:strRef>
          </c:tx>
          <c:spPr>
            <a:solidFill>
              <a:srgbClr val="701931"/>
            </a:solidFill>
          </c:spPr>
          <c:invertIfNegative val="0"/>
          <c:cat>
            <c:strRef>
              <c:f>Sheet1!$B$1:$H$1</c:f>
              <c:strCache>
                <c:ptCount val="7"/>
                <c:pt idx="0">
                  <c:v> Current work status </c:v>
                </c:pt>
                <c:pt idx="1">
                  <c:v> Deepening my understanding and commitment to personal development </c:v>
                </c:pt>
                <c:pt idx="2">
                  <c:v> Commitment to continuous education </c:v>
                </c:pt>
                <c:pt idx="3">
                  <c:v> Further graduate education </c:v>
                </c:pt>
                <c:pt idx="4">
                  <c:v> Getting a job/graduate program I wanted soon after I graduated </c:v>
                </c:pt>
                <c:pt idx="5">
                  <c:v> Responding to new career opportunities </c:v>
                </c:pt>
                <c:pt idx="6">
                  <c:v> Contributing to my community </c:v>
                </c:pt>
              </c:strCache>
            </c:strRef>
          </c:cat>
          <c:val>
            <c:numRef>
              <c:f>Sheet1!$B$4:$H$4</c:f>
              <c:numCache>
                <c:formatCode>_(* #,##0.00_);_(* \(#,##0.00\);_(* "-"??_);_(@_)</c:formatCode>
                <c:ptCount val="7"/>
                <c:pt idx="0">
                  <c:v>3.18</c:v>
                </c:pt>
                <c:pt idx="1">
                  <c:v>3.17</c:v>
                </c:pt>
                <c:pt idx="2">
                  <c:v>3.13</c:v>
                </c:pt>
                <c:pt idx="3">
                  <c:v>3.11</c:v>
                </c:pt>
                <c:pt idx="4">
                  <c:v>3.11</c:v>
                </c:pt>
                <c:pt idx="5">
                  <c:v>3.01</c:v>
                </c:pt>
                <c:pt idx="6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245-4877-B8A7-D0D1833B74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1807040"/>
        <c:axId val="641804296"/>
      </c:barChart>
      <c:catAx>
        <c:axId val="6418070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641804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1804296"/>
        <c:scaling>
          <c:orientation val="minMax"/>
          <c:max val="4"/>
          <c:min val="1"/>
        </c:scaling>
        <c:delete val="1"/>
        <c:axPos val="t"/>
        <c:majorGridlines/>
        <c:numFmt formatCode="_(* #,##0.00_);_(* \(#,##0.00\);_(* &quot;-&quot;??_);_(@_)" sourceLinked="1"/>
        <c:majorTickMark val="out"/>
        <c:minorTickMark val="none"/>
        <c:tickLblPos val="none"/>
        <c:crossAx val="641807040"/>
        <c:crosses val="autoZero"/>
        <c:crossBetween val="between"/>
        <c:majorUnit val="1"/>
        <c:minorUnit val="1"/>
      </c:valAx>
    </c:plotArea>
    <c:legend>
      <c:legendPos val="b"/>
      <c:layout>
        <c:manualLayout>
          <c:xMode val="edge"/>
          <c:yMode val="edge"/>
          <c:x val="0"/>
          <c:y val="0.91417460172129605"/>
          <c:w val="1"/>
          <c:h val="7.3647225782823664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945801163445602"/>
          <c:y val="1.9841269841269799E-2"/>
          <c:w val="0.44644523197809399"/>
          <c:h val="0.812100565351408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Woodstock\ Vietnam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Sheet1!$B$1:$H$1</c:f>
              <c:strCache>
                <c:ptCount val="7"/>
                <c:pt idx="0">
                  <c:v> Current work status </c:v>
                </c:pt>
                <c:pt idx="1">
                  <c:v> Deepening my understanding and commitment to personal development </c:v>
                </c:pt>
                <c:pt idx="2">
                  <c:v> Commitment to continuous education </c:v>
                </c:pt>
                <c:pt idx="3">
                  <c:v> Further graduate education </c:v>
                </c:pt>
                <c:pt idx="4">
                  <c:v> Getting a job/graduate program I wanted soon after I graduated </c:v>
                </c:pt>
                <c:pt idx="5">
                  <c:v> Responding to new career opportunities </c:v>
                </c:pt>
                <c:pt idx="6">
                  <c:v> Contributing to my community </c:v>
                </c:pt>
              </c:strCache>
            </c:strRef>
          </c:cat>
          <c:val>
            <c:numRef>
              <c:f>Sheet1!$B$2:$H$2</c:f>
              <c:numCache>
                <c:formatCode>_(* #,##0.00_);_(* \(#,##0.00\);_(* "-"??_);_(@_)</c:formatCode>
                <c:ptCount val="7"/>
                <c:pt idx="0">
                  <c:v>3.42</c:v>
                </c:pt>
                <c:pt idx="1">
                  <c:v>3.32</c:v>
                </c:pt>
                <c:pt idx="2">
                  <c:v>3.26</c:v>
                </c:pt>
                <c:pt idx="3">
                  <c:v>3.29</c:v>
                </c:pt>
                <c:pt idx="4">
                  <c:v>3.44</c:v>
                </c:pt>
                <c:pt idx="5">
                  <c:v>3.11</c:v>
                </c:pt>
                <c:pt idx="6">
                  <c:v>3.18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1A-41F1-8F7C-2FC0679E6F6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Post Watergate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Sheet1!$B$1:$H$1</c:f>
              <c:strCache>
                <c:ptCount val="7"/>
                <c:pt idx="0">
                  <c:v> Current work status </c:v>
                </c:pt>
                <c:pt idx="1">
                  <c:v> Deepening my understanding and commitment to personal development </c:v>
                </c:pt>
                <c:pt idx="2">
                  <c:v> Commitment to continuous education </c:v>
                </c:pt>
                <c:pt idx="3">
                  <c:v> Further graduate education </c:v>
                </c:pt>
                <c:pt idx="4">
                  <c:v> Getting a job/graduate program I wanted soon after I graduated </c:v>
                </c:pt>
                <c:pt idx="5">
                  <c:v> Responding to new career opportunities </c:v>
                </c:pt>
                <c:pt idx="6">
                  <c:v> Contributing to my community </c:v>
                </c:pt>
              </c:strCache>
            </c:strRef>
          </c:cat>
          <c:val>
            <c:numRef>
              <c:f>Sheet1!$B$3:$H$3</c:f>
              <c:numCache>
                <c:formatCode>_(* #,##0.00_);_(* \(#,##0.00\);_(* "-"??_);_(@_)</c:formatCode>
                <c:ptCount val="7"/>
                <c:pt idx="0">
                  <c:v>3.31</c:v>
                </c:pt>
                <c:pt idx="1">
                  <c:v>3.2</c:v>
                </c:pt>
                <c:pt idx="2">
                  <c:v>3.35</c:v>
                </c:pt>
                <c:pt idx="3">
                  <c:v>3.31</c:v>
                </c:pt>
                <c:pt idx="4">
                  <c:v>3.22</c:v>
                </c:pt>
                <c:pt idx="5">
                  <c:v>3.09</c:v>
                </c:pt>
                <c:pt idx="6">
                  <c:v>3.09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1A-41F1-8F7C-2FC0679E6F6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Yuppie\End of Cold War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Sheet1!$B$1:$H$1</c:f>
              <c:strCache>
                <c:ptCount val="7"/>
                <c:pt idx="0">
                  <c:v> Current work status </c:v>
                </c:pt>
                <c:pt idx="1">
                  <c:v> Deepening my understanding and commitment to personal development </c:v>
                </c:pt>
                <c:pt idx="2">
                  <c:v> Commitment to continuous education </c:v>
                </c:pt>
                <c:pt idx="3">
                  <c:v> Further graduate education </c:v>
                </c:pt>
                <c:pt idx="4">
                  <c:v> Getting a job/graduate program I wanted soon after I graduated </c:v>
                </c:pt>
                <c:pt idx="5">
                  <c:v> Responding to new career opportunities </c:v>
                </c:pt>
                <c:pt idx="6">
                  <c:v> Contributing to my community </c:v>
                </c:pt>
              </c:strCache>
            </c:strRef>
          </c:cat>
          <c:val>
            <c:numRef>
              <c:f>Sheet1!$B$4:$H$4</c:f>
              <c:numCache>
                <c:formatCode>_(* #,##0.00_);_(* \(#,##0.00\);_(* "-"??_);_(@_)</c:formatCode>
                <c:ptCount val="7"/>
                <c:pt idx="0">
                  <c:v>3.3</c:v>
                </c:pt>
                <c:pt idx="1">
                  <c:v>3.12</c:v>
                </c:pt>
                <c:pt idx="2">
                  <c:v>3.18</c:v>
                </c:pt>
                <c:pt idx="3">
                  <c:v>3.22</c:v>
                </c:pt>
                <c:pt idx="4">
                  <c:v>3.09</c:v>
                </c:pt>
                <c:pt idx="5">
                  <c:v>2.96</c:v>
                </c:pt>
                <c:pt idx="6">
                  <c:v>2.97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41A-41F1-8F7C-2FC0679E6F6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Electronic Revolution\Dot-Com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Sheet1!$B$1:$H$1</c:f>
              <c:strCache>
                <c:ptCount val="7"/>
                <c:pt idx="0">
                  <c:v> Current work status </c:v>
                </c:pt>
                <c:pt idx="1">
                  <c:v> Deepening my understanding and commitment to personal development </c:v>
                </c:pt>
                <c:pt idx="2">
                  <c:v> Commitment to continuous education </c:v>
                </c:pt>
                <c:pt idx="3">
                  <c:v> Further graduate education </c:v>
                </c:pt>
                <c:pt idx="4">
                  <c:v> Getting a job/graduate program I wanted soon after I graduated </c:v>
                </c:pt>
                <c:pt idx="5">
                  <c:v> Responding to new career opportunities </c:v>
                </c:pt>
                <c:pt idx="6">
                  <c:v> Contributing to my community </c:v>
                </c:pt>
              </c:strCache>
            </c:strRef>
          </c:cat>
          <c:val>
            <c:numRef>
              <c:f>Sheet1!$B$5:$H$5</c:f>
              <c:numCache>
                <c:formatCode>_(* #,##0.00_);_(* \(#,##0.00\);_(* "-"??_);_(@_)</c:formatCode>
                <c:ptCount val="7"/>
                <c:pt idx="0">
                  <c:v>3.27</c:v>
                </c:pt>
                <c:pt idx="1">
                  <c:v>3.21</c:v>
                </c:pt>
                <c:pt idx="2">
                  <c:v>3.15</c:v>
                </c:pt>
                <c:pt idx="3">
                  <c:v>3.16</c:v>
                </c:pt>
                <c:pt idx="4">
                  <c:v>3.25</c:v>
                </c:pt>
                <c:pt idx="5">
                  <c:v>3.07</c:v>
                </c:pt>
                <c:pt idx="6">
                  <c:v>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41A-41F1-8F7C-2FC0679E6F6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 Post 9/11 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Sheet1!$B$1:$H$1</c:f>
              <c:strCache>
                <c:ptCount val="7"/>
                <c:pt idx="0">
                  <c:v> Current work status </c:v>
                </c:pt>
                <c:pt idx="1">
                  <c:v> Deepening my understanding and commitment to personal development </c:v>
                </c:pt>
                <c:pt idx="2">
                  <c:v> Commitment to continuous education </c:v>
                </c:pt>
                <c:pt idx="3">
                  <c:v> Further graduate education </c:v>
                </c:pt>
                <c:pt idx="4">
                  <c:v> Getting a job/graduate program I wanted soon after I graduated </c:v>
                </c:pt>
                <c:pt idx="5">
                  <c:v> Responding to new career opportunities </c:v>
                </c:pt>
                <c:pt idx="6">
                  <c:v> Contributing to my community </c:v>
                </c:pt>
              </c:strCache>
            </c:strRef>
          </c:cat>
          <c:val>
            <c:numRef>
              <c:f>Sheet1!$B$6:$H$6</c:f>
              <c:numCache>
                <c:formatCode>_(* #,##0.00_);_(* \(#,##0.00\);_(* "-"??_);_(@_)</c:formatCode>
                <c:ptCount val="7"/>
                <c:pt idx="0">
                  <c:v>3.08</c:v>
                </c:pt>
                <c:pt idx="1">
                  <c:v>3.14</c:v>
                </c:pt>
                <c:pt idx="2">
                  <c:v>3.08</c:v>
                </c:pt>
                <c:pt idx="3">
                  <c:v>3.05</c:v>
                </c:pt>
                <c:pt idx="4">
                  <c:v>3.01</c:v>
                </c:pt>
                <c:pt idx="5">
                  <c:v>2.91</c:v>
                </c:pt>
                <c:pt idx="6">
                  <c:v>2.98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41A-41F1-8F7C-2FC0679E6F68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 Post Great Recession 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Sheet1!$B$1:$H$1</c:f>
              <c:strCache>
                <c:ptCount val="7"/>
                <c:pt idx="0">
                  <c:v> Current work status </c:v>
                </c:pt>
                <c:pt idx="1">
                  <c:v> Deepening my understanding and commitment to personal development </c:v>
                </c:pt>
                <c:pt idx="2">
                  <c:v> Commitment to continuous education </c:v>
                </c:pt>
                <c:pt idx="3">
                  <c:v> Further graduate education </c:v>
                </c:pt>
                <c:pt idx="4">
                  <c:v> Getting a job/graduate program I wanted soon after I graduated </c:v>
                </c:pt>
                <c:pt idx="5">
                  <c:v> Responding to new career opportunities </c:v>
                </c:pt>
                <c:pt idx="6">
                  <c:v> Contributing to my community </c:v>
                </c:pt>
              </c:strCache>
            </c:strRef>
          </c:cat>
          <c:val>
            <c:numRef>
              <c:f>Sheet1!$B$7:$H$7</c:f>
              <c:numCache>
                <c:formatCode>_(* #,##0.00_);_(* \(#,##0.00\);_(* "-"??_);_(@_)</c:formatCode>
                <c:ptCount val="7"/>
                <c:pt idx="0">
                  <c:v>3.05</c:v>
                </c:pt>
                <c:pt idx="1">
                  <c:v>3.16</c:v>
                </c:pt>
                <c:pt idx="2">
                  <c:v>3.06</c:v>
                </c:pt>
                <c:pt idx="3">
                  <c:v>3.01</c:v>
                </c:pt>
                <c:pt idx="4">
                  <c:v>3.02</c:v>
                </c:pt>
                <c:pt idx="5">
                  <c:v>3.02</c:v>
                </c:pt>
                <c:pt idx="6">
                  <c:v>2.94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41A-41F1-8F7C-2FC0679E6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1806648"/>
        <c:axId val="641805472"/>
      </c:barChart>
      <c:catAx>
        <c:axId val="6418066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641805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1805472"/>
        <c:scaling>
          <c:orientation val="minMax"/>
          <c:max val="4"/>
          <c:min val="1"/>
        </c:scaling>
        <c:delete val="1"/>
        <c:axPos val="t"/>
        <c:majorGridlines/>
        <c:numFmt formatCode="_(* #,##0.00_);_(* \(#,##0.00\);_(* &quot;-&quot;??_);_(@_)" sourceLinked="1"/>
        <c:majorTickMark val="out"/>
        <c:minorTickMark val="none"/>
        <c:tickLblPos val="none"/>
        <c:crossAx val="641806648"/>
        <c:crosses val="autoZero"/>
        <c:crossBetween val="between"/>
        <c:majorUnit val="1"/>
        <c:minorUnit val="0.04"/>
      </c:valAx>
    </c:plotArea>
    <c:legend>
      <c:legendPos val="b"/>
      <c:layout>
        <c:manualLayout>
          <c:xMode val="edge"/>
          <c:yMode val="edge"/>
          <c:x val="0"/>
          <c:y val="0.886210277716587"/>
          <c:w val="1"/>
          <c:h val="9.5572415842294298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945801163445602"/>
          <c:y val="1.9841269841269799E-2"/>
          <c:w val="0.44644523197809399"/>
          <c:h val="0.812100565351408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Current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Sheet1!$B$1:$H$1</c:f>
              <c:strCache>
                <c:ptCount val="7"/>
                <c:pt idx="0">
                  <c:v> Current work status </c:v>
                </c:pt>
                <c:pt idx="1">
                  <c:v> Deepening my understanding and commitment to personal development </c:v>
                </c:pt>
                <c:pt idx="2">
                  <c:v> Commitment to continuous education </c:v>
                </c:pt>
                <c:pt idx="3">
                  <c:v> Further graduate education </c:v>
                </c:pt>
                <c:pt idx="4">
                  <c:v> Getting a job/graduate program I wanted soon after I graduated </c:v>
                </c:pt>
                <c:pt idx="5">
                  <c:v> Responding to new career opportunities </c:v>
                </c:pt>
                <c:pt idx="6">
                  <c:v> Contributing to my community </c:v>
                </c:pt>
              </c:strCache>
            </c:strRef>
          </c:cat>
          <c:val>
            <c:numRef>
              <c:f>Sheet1!$B$2:$H$2</c:f>
              <c:numCache>
                <c:formatCode>_(* #,##0.00_);_(* \(#,##0.00\);_(* "-"??_);_(@_)</c:formatCode>
                <c:ptCount val="7"/>
                <c:pt idx="0">
                  <c:v>3.44</c:v>
                </c:pt>
                <c:pt idx="1">
                  <c:v>3.32</c:v>
                </c:pt>
                <c:pt idx="2">
                  <c:v>3.31</c:v>
                </c:pt>
                <c:pt idx="3">
                  <c:v>3.3</c:v>
                </c:pt>
                <c:pt idx="4">
                  <c:v>3.36</c:v>
                </c:pt>
                <c:pt idx="5">
                  <c:v>3.12</c:v>
                </c:pt>
                <c:pt idx="6">
                  <c:v>3.14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1A-41F1-8F7C-2FC0679E6F6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Lapsed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Sheet1!$B$1:$H$1</c:f>
              <c:strCache>
                <c:ptCount val="7"/>
                <c:pt idx="0">
                  <c:v> Current work status </c:v>
                </c:pt>
                <c:pt idx="1">
                  <c:v> Deepening my understanding and commitment to personal development </c:v>
                </c:pt>
                <c:pt idx="2">
                  <c:v> Commitment to continuous education </c:v>
                </c:pt>
                <c:pt idx="3">
                  <c:v> Further graduate education </c:v>
                </c:pt>
                <c:pt idx="4">
                  <c:v> Getting a job/graduate program I wanted soon after I graduated </c:v>
                </c:pt>
                <c:pt idx="5">
                  <c:v> Responding to new career opportunities </c:v>
                </c:pt>
                <c:pt idx="6">
                  <c:v> Contributing to my community </c:v>
                </c:pt>
              </c:strCache>
            </c:strRef>
          </c:cat>
          <c:val>
            <c:numRef>
              <c:f>Sheet1!$B$3:$H$3</c:f>
              <c:numCache>
                <c:formatCode>_(* #,##0.00_);_(* \(#,##0.00\);_(* "-"??_);_(@_)</c:formatCode>
                <c:ptCount val="7"/>
                <c:pt idx="0">
                  <c:v>3.28</c:v>
                </c:pt>
                <c:pt idx="1">
                  <c:v>3.19</c:v>
                </c:pt>
                <c:pt idx="2">
                  <c:v>3.22</c:v>
                </c:pt>
                <c:pt idx="3">
                  <c:v>3.22</c:v>
                </c:pt>
                <c:pt idx="4">
                  <c:v>3.21</c:v>
                </c:pt>
                <c:pt idx="5">
                  <c:v>3.06</c:v>
                </c:pt>
                <c:pt idx="6">
                  <c:v>3.04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1A-41F1-8F7C-2FC0679E6F6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Never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Sheet1!$B$1:$H$1</c:f>
              <c:strCache>
                <c:ptCount val="7"/>
                <c:pt idx="0">
                  <c:v> Current work status </c:v>
                </c:pt>
                <c:pt idx="1">
                  <c:v> Deepening my understanding and commitment to personal development </c:v>
                </c:pt>
                <c:pt idx="2">
                  <c:v> Commitment to continuous education </c:v>
                </c:pt>
                <c:pt idx="3">
                  <c:v> Further graduate education </c:v>
                </c:pt>
                <c:pt idx="4">
                  <c:v> Getting a job/graduate program I wanted soon after I graduated </c:v>
                </c:pt>
                <c:pt idx="5">
                  <c:v> Responding to new career opportunities </c:v>
                </c:pt>
                <c:pt idx="6">
                  <c:v> Contributing to my community </c:v>
                </c:pt>
              </c:strCache>
            </c:strRef>
          </c:cat>
          <c:val>
            <c:numRef>
              <c:f>Sheet1!$B$4:$H$4</c:f>
              <c:numCache>
                <c:formatCode>_(* #,##0.00_);_(* \(#,##0.00\);_(* "-"??_);_(@_)</c:formatCode>
                <c:ptCount val="7"/>
                <c:pt idx="0">
                  <c:v>3.06</c:v>
                </c:pt>
                <c:pt idx="1">
                  <c:v>3.12</c:v>
                </c:pt>
                <c:pt idx="2">
                  <c:v>3.06</c:v>
                </c:pt>
                <c:pt idx="3">
                  <c:v>3.01</c:v>
                </c:pt>
                <c:pt idx="4">
                  <c:v>2.98</c:v>
                </c:pt>
                <c:pt idx="5">
                  <c:v>2.96</c:v>
                </c:pt>
                <c:pt idx="6">
                  <c:v>2.92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41A-41F1-8F7C-2FC0679E6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3970744"/>
        <c:axId val="643969960"/>
      </c:barChart>
      <c:catAx>
        <c:axId val="6439707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643969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3969960"/>
        <c:scaling>
          <c:orientation val="minMax"/>
          <c:max val="4"/>
          <c:min val="1"/>
        </c:scaling>
        <c:delete val="1"/>
        <c:axPos val="t"/>
        <c:majorGridlines/>
        <c:numFmt formatCode="_(* #,##0.00_);_(* \(#,##0.00\);_(* &quot;-&quot;??_);_(@_)" sourceLinked="1"/>
        <c:majorTickMark val="out"/>
        <c:minorTickMark val="none"/>
        <c:tickLblPos val="none"/>
        <c:crossAx val="643970744"/>
        <c:crosses val="autoZero"/>
        <c:crossBetween val="between"/>
        <c:majorUnit val="1"/>
        <c:minorUnit val="0.04"/>
      </c:valAx>
    </c:plotArea>
    <c:legend>
      <c:legendPos val="b"/>
      <c:layout>
        <c:manualLayout>
          <c:xMode val="edge"/>
          <c:yMode val="edge"/>
          <c:x val="0"/>
          <c:y val="0.886210277716587"/>
          <c:w val="1"/>
          <c:h val="9.5572415842294298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945801163445602"/>
          <c:y val="1.9841269841269799E-2"/>
          <c:w val="0.44644523197809399"/>
          <c:h val="0.812100565351408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COE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Sheet1!$B$1:$H$1</c:f>
              <c:strCache>
                <c:ptCount val="7"/>
                <c:pt idx="0">
                  <c:v> Current work status </c:v>
                </c:pt>
                <c:pt idx="1">
                  <c:v> Deepening my understanding and commitment to personal development </c:v>
                </c:pt>
                <c:pt idx="2">
                  <c:v> Commitment to continuous education </c:v>
                </c:pt>
                <c:pt idx="3">
                  <c:v> Further graduate education </c:v>
                </c:pt>
                <c:pt idx="4">
                  <c:v> Getting a job/graduate program I wanted soon after I graduated </c:v>
                </c:pt>
                <c:pt idx="5">
                  <c:v> Responding to new career opportunities </c:v>
                </c:pt>
                <c:pt idx="6">
                  <c:v> Contributing to my community </c:v>
                </c:pt>
              </c:strCache>
            </c:strRef>
          </c:cat>
          <c:val>
            <c:numRef>
              <c:f>Sheet1!$B$2:$H$2</c:f>
              <c:numCache>
                <c:formatCode>_(* #,##0.00_);_(* \(#,##0.00\);_(* "-"??_);_(@_)</c:formatCode>
                <c:ptCount val="7"/>
                <c:pt idx="0">
                  <c:v>3.37</c:v>
                </c:pt>
                <c:pt idx="1">
                  <c:v>3.27</c:v>
                </c:pt>
                <c:pt idx="2">
                  <c:v>3.35</c:v>
                </c:pt>
                <c:pt idx="3">
                  <c:v>3.31</c:v>
                </c:pt>
                <c:pt idx="4">
                  <c:v>3.3</c:v>
                </c:pt>
                <c:pt idx="5">
                  <c:v>3.1</c:v>
                </c:pt>
                <c:pt idx="6">
                  <c:v>3.11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1A-41F1-8F7C-2FC0679E6F6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CLAS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Sheet1!$B$1:$H$1</c:f>
              <c:strCache>
                <c:ptCount val="7"/>
                <c:pt idx="0">
                  <c:v> Current work status </c:v>
                </c:pt>
                <c:pt idx="1">
                  <c:v> Deepening my understanding and commitment to personal development </c:v>
                </c:pt>
                <c:pt idx="2">
                  <c:v> Commitment to continuous education </c:v>
                </c:pt>
                <c:pt idx="3">
                  <c:v> Further graduate education </c:v>
                </c:pt>
                <c:pt idx="4">
                  <c:v> Getting a job/graduate program I wanted soon after I graduated </c:v>
                </c:pt>
                <c:pt idx="5">
                  <c:v> Responding to new career opportunities </c:v>
                </c:pt>
                <c:pt idx="6">
                  <c:v> Contributing to my community </c:v>
                </c:pt>
              </c:strCache>
            </c:strRef>
          </c:cat>
          <c:val>
            <c:numRef>
              <c:f>Sheet1!$B$3:$H$3</c:f>
              <c:numCache>
                <c:formatCode>_(* #,##0.00_);_(* \(#,##0.00\);_(* "-"??_);_(@_)</c:formatCode>
                <c:ptCount val="7"/>
                <c:pt idx="0">
                  <c:v>2.99</c:v>
                </c:pt>
                <c:pt idx="1">
                  <c:v>3.1</c:v>
                </c:pt>
                <c:pt idx="2">
                  <c:v>3.02</c:v>
                </c:pt>
                <c:pt idx="3">
                  <c:v>3.01</c:v>
                </c:pt>
                <c:pt idx="4">
                  <c:v>2.95</c:v>
                </c:pt>
                <c:pt idx="5">
                  <c:v>2.93</c:v>
                </c:pt>
                <c:pt idx="6">
                  <c:v>2.91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1A-41F1-8F7C-2FC0679E6F6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CVPA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Sheet1!$B$1:$H$1</c:f>
              <c:strCache>
                <c:ptCount val="7"/>
                <c:pt idx="0">
                  <c:v> Current work status </c:v>
                </c:pt>
                <c:pt idx="1">
                  <c:v> Deepening my understanding and commitment to personal development </c:v>
                </c:pt>
                <c:pt idx="2">
                  <c:v> Commitment to continuous education </c:v>
                </c:pt>
                <c:pt idx="3">
                  <c:v> Further graduate education </c:v>
                </c:pt>
                <c:pt idx="4">
                  <c:v> Getting a job/graduate program I wanted soon after I graduated </c:v>
                </c:pt>
                <c:pt idx="5">
                  <c:v> Responding to new career opportunities </c:v>
                </c:pt>
                <c:pt idx="6">
                  <c:v> Contributing to my community </c:v>
                </c:pt>
              </c:strCache>
            </c:strRef>
          </c:cat>
          <c:val>
            <c:numRef>
              <c:f>Sheet1!$B$4:$H$4</c:f>
              <c:numCache>
                <c:formatCode>_(* #,##0.00_);_(* \(#,##0.00\);_(* "-"??_);_(@_)</c:formatCode>
                <c:ptCount val="7"/>
                <c:pt idx="0">
                  <c:v>3.25</c:v>
                </c:pt>
                <c:pt idx="1">
                  <c:v>3.17</c:v>
                </c:pt>
                <c:pt idx="2">
                  <c:v>3.16</c:v>
                </c:pt>
                <c:pt idx="3">
                  <c:v>3.13</c:v>
                </c:pt>
                <c:pt idx="4">
                  <c:v>3.14</c:v>
                </c:pt>
                <c:pt idx="5">
                  <c:v>3.02</c:v>
                </c:pt>
                <c:pt idx="6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41A-41F1-8F7C-2FC0679E6F6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COB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Sheet1!$B$1:$H$1</c:f>
              <c:strCache>
                <c:ptCount val="7"/>
                <c:pt idx="0">
                  <c:v> Current work status </c:v>
                </c:pt>
                <c:pt idx="1">
                  <c:v> Deepening my understanding and commitment to personal development </c:v>
                </c:pt>
                <c:pt idx="2">
                  <c:v> Commitment to continuous education </c:v>
                </c:pt>
                <c:pt idx="3">
                  <c:v> Further graduate education </c:v>
                </c:pt>
                <c:pt idx="4">
                  <c:v> Getting a job/graduate program I wanted soon after I graduated </c:v>
                </c:pt>
                <c:pt idx="5">
                  <c:v> Responding to new career opportunities </c:v>
                </c:pt>
                <c:pt idx="6">
                  <c:v> Contributing to my community </c:v>
                </c:pt>
              </c:strCache>
            </c:strRef>
          </c:cat>
          <c:val>
            <c:numRef>
              <c:f>Sheet1!$B$5:$H$5</c:f>
              <c:numCache>
                <c:formatCode>_(* #,##0.00_);_(* \(#,##0.00\);_(* "-"??_);_(@_)</c:formatCode>
                <c:ptCount val="7"/>
                <c:pt idx="0">
                  <c:v>3.13</c:v>
                </c:pt>
                <c:pt idx="1">
                  <c:v>3.08</c:v>
                </c:pt>
                <c:pt idx="2">
                  <c:v>2.88</c:v>
                </c:pt>
                <c:pt idx="3">
                  <c:v>2.77</c:v>
                </c:pt>
                <c:pt idx="4">
                  <c:v>2.97</c:v>
                </c:pt>
                <c:pt idx="5">
                  <c:v>3.02</c:v>
                </c:pt>
                <c:pt idx="6">
                  <c:v>2.86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41A-41F1-8F7C-2FC0679E6F6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Sheet1!$B$1:$H$1</c:f>
              <c:strCache>
                <c:ptCount val="7"/>
                <c:pt idx="0">
                  <c:v> Current work status </c:v>
                </c:pt>
                <c:pt idx="1">
                  <c:v> Deepening my understanding and commitment to personal development </c:v>
                </c:pt>
                <c:pt idx="2">
                  <c:v> Commitment to continuous education </c:v>
                </c:pt>
                <c:pt idx="3">
                  <c:v> Further graduate education </c:v>
                </c:pt>
                <c:pt idx="4">
                  <c:v> Getting a job/graduate program I wanted soon after I graduated </c:v>
                </c:pt>
                <c:pt idx="5">
                  <c:v> Responding to new career opportunities </c:v>
                </c:pt>
                <c:pt idx="6">
                  <c:v> Contributing to my community </c:v>
                </c:pt>
              </c:strCache>
            </c:strRef>
          </c:cat>
          <c:val>
            <c:numRef>
              <c:f>Sheet1!$B$6:$H$6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41A-41F1-8F7C-2FC0679E6F68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Sheet1!$B$1:$H$1</c:f>
              <c:strCache>
                <c:ptCount val="7"/>
                <c:pt idx="0">
                  <c:v> Current work status </c:v>
                </c:pt>
                <c:pt idx="1">
                  <c:v> Deepening my understanding and commitment to personal development </c:v>
                </c:pt>
                <c:pt idx="2">
                  <c:v> Commitment to continuous education </c:v>
                </c:pt>
                <c:pt idx="3">
                  <c:v> Further graduate education </c:v>
                </c:pt>
                <c:pt idx="4">
                  <c:v> Getting a job/graduate program I wanted soon after I graduated </c:v>
                </c:pt>
                <c:pt idx="5">
                  <c:v> Responding to new career opportunities </c:v>
                </c:pt>
                <c:pt idx="6">
                  <c:v> Contributing to my community </c:v>
                </c:pt>
              </c:strCache>
            </c:strRef>
          </c:cat>
          <c:val>
            <c:numRef>
              <c:f>Sheet1!$B$7:$H$7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41A-41F1-8F7C-2FC0679E6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3969176"/>
        <c:axId val="643969568"/>
      </c:barChart>
      <c:catAx>
        <c:axId val="6439691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643969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3969568"/>
        <c:scaling>
          <c:orientation val="minMax"/>
          <c:max val="4"/>
          <c:min val="1"/>
        </c:scaling>
        <c:delete val="1"/>
        <c:axPos val="t"/>
        <c:majorGridlines/>
        <c:numFmt formatCode="_(* #,##0.00_);_(* \(#,##0.00\);_(* &quot;-&quot;??_);_(@_)" sourceLinked="1"/>
        <c:majorTickMark val="out"/>
        <c:minorTickMark val="none"/>
        <c:tickLblPos val="none"/>
        <c:crossAx val="643969176"/>
        <c:crosses val="autoZero"/>
        <c:crossBetween val="between"/>
        <c:majorUnit val="1"/>
        <c:minorUnit val="0.04"/>
      </c:valAx>
    </c:plotArea>
    <c:legend>
      <c:legendPos val="b"/>
      <c:layout>
        <c:manualLayout>
          <c:xMode val="edge"/>
          <c:yMode val="edge"/>
          <c:x val="0"/>
          <c:y val="0.886210277716587"/>
          <c:w val="1"/>
          <c:h val="9.5572415842294298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553571428571402"/>
          <c:y val="9.9593495934959503E-2"/>
          <c:w val="0.47544642857142899"/>
          <c:h val="0.880081300813007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Correlation</c:v>
                </c:pt>
              </c:strCache>
            </c:strRef>
          </c:tx>
          <c:spPr>
            <a:solidFill>
              <a:srgbClr val="70193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7"/>
                <c:pt idx="0">
                  <c:v> Current work status </c:v>
                </c:pt>
                <c:pt idx="1">
                  <c:v> Deepening my understanding and commitment to personal development </c:v>
                </c:pt>
                <c:pt idx="2">
                  <c:v> Commitment to continuous education </c:v>
                </c:pt>
                <c:pt idx="3">
                  <c:v> Further graduate education </c:v>
                </c:pt>
                <c:pt idx="4">
                  <c:v> Getting a job/graduate program I wanted soon after I graduated </c:v>
                </c:pt>
                <c:pt idx="5">
                  <c:v> Responding to new career opportunities </c:v>
                </c:pt>
                <c:pt idx="6">
                  <c:v> Contributing to my community </c:v>
                </c:pt>
              </c:strCache>
            </c:strRef>
          </c:cat>
          <c:val>
            <c:numRef>
              <c:f>Sheet1!$B$2:$L$2</c:f>
              <c:numCache>
                <c:formatCode>0%</c:formatCode>
                <c:ptCount val="7"/>
                <c:pt idx="0">
                  <c:v>0.40300000000000002</c:v>
                </c:pt>
                <c:pt idx="1">
                  <c:v>0.41399999999999998</c:v>
                </c:pt>
                <c:pt idx="2">
                  <c:v>0.40500000000000003</c:v>
                </c:pt>
                <c:pt idx="3">
                  <c:v>0.375</c:v>
                </c:pt>
                <c:pt idx="4">
                  <c:v>0.39700000000000002</c:v>
                </c:pt>
                <c:pt idx="5">
                  <c:v>0.436</c:v>
                </c:pt>
                <c:pt idx="6">
                  <c:v>0.434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42-40E4-ADB2-478F8C52C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3971136"/>
        <c:axId val="643968000"/>
      </c:barChart>
      <c:catAx>
        <c:axId val="64397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/>
            </a:pPr>
            <a:endParaRPr lang="en-US"/>
          </a:p>
        </c:txPr>
        <c:crossAx val="6439680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3968000"/>
        <c:scaling>
          <c:orientation val="minMax"/>
          <c:max val="0.8"/>
          <c:min val="0.2"/>
        </c:scaling>
        <c:delete val="0"/>
        <c:axPos val="t"/>
        <c:majorGridlines/>
        <c:numFmt formatCode=".00" sourceLinked="0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643971136"/>
        <c:crosses val="autoZero"/>
        <c:crossBetween val="between"/>
        <c:majorUnit val="0.05"/>
        <c:minorUnit val="2E-3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553571428571402"/>
          <c:y val="9.9593495934959503E-2"/>
          <c:w val="0.47544642857142899"/>
          <c:h val="0.880081300813007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701931"/>
            </a:solidFill>
          </c:spPr>
          <c:invertIfNegative val="0"/>
          <c:cat>
            <c:strRef>
              <c:f>Sheet1!$B$1:$S$1</c:f>
              <c:strCache>
                <c:ptCount val="18"/>
                <c:pt idx="0">
                  <c:v>On a scale from 0 to 10, with 0 being the lowest, how connected do you feel to KU?</c:v>
                </c:pt>
                <c:pt idx="1">
                  <c:v>KU in general</c:v>
                </c:pt>
                <c:pt idx="2">
                  <c:v>My undergraduate college/school within KU</c:v>
                </c:pt>
                <c:pt idx="3">
                  <c:v>Responding to new career opportunities</c:v>
                </c:pt>
                <c:pt idx="4">
                  <c:v>Contributing to my community</c:v>
                </c:pt>
                <c:pt idx="5">
                  <c:v>KU athletics</c:v>
                </c:pt>
                <c:pt idx="6">
                  <c:v>Traditions or values learned on campus</c:v>
                </c:pt>
                <c:pt idx="7">
                  <c:v>Opportunity to interact with alumni</c:v>
                </c:pt>
                <c:pt idx="8">
                  <c:v>Deepening my understanding and commitment to personal development</c:v>
                </c:pt>
                <c:pt idx="9">
                  <c:v>Lessons about life</c:v>
                </c:pt>
                <c:pt idx="10">
                  <c:v>Commitment to continuous education</c:v>
                </c:pt>
                <c:pt idx="11">
                  <c:v>Current work status</c:v>
                </c:pt>
                <c:pt idx="12">
                  <c:v>Getting a job/graduate program I wanted soon after I graduated</c:v>
                </c:pt>
                <c:pt idx="13">
                  <c:v>My major or academic department within my college/school</c:v>
                </c:pt>
                <c:pt idx="14">
                  <c:v>Serving as ambassadors promoting KU to others</c:v>
                </c:pt>
                <c:pt idx="15">
                  <c:v>Visit campus</c:v>
                </c:pt>
                <c:pt idx="16">
                  <c:v>Recruiting students</c:v>
                </c:pt>
                <c:pt idx="17">
                  <c:v>Attending general alumni and KU events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0.67300000000000004</c:v>
                </c:pt>
                <c:pt idx="1">
                  <c:v>0.65300000000000002</c:v>
                </c:pt>
                <c:pt idx="2">
                  <c:v>0.53600000000000003</c:v>
                </c:pt>
                <c:pt idx="3">
                  <c:v>0.436</c:v>
                </c:pt>
                <c:pt idx="4">
                  <c:v>0.434</c:v>
                </c:pt>
                <c:pt idx="5">
                  <c:v>0.42799999999999999</c:v>
                </c:pt>
                <c:pt idx="6">
                  <c:v>0.42799999999999999</c:v>
                </c:pt>
                <c:pt idx="7">
                  <c:v>0.41799999999999998</c:v>
                </c:pt>
                <c:pt idx="8">
                  <c:v>0.41399999999999998</c:v>
                </c:pt>
                <c:pt idx="9">
                  <c:v>0.40600000000000003</c:v>
                </c:pt>
                <c:pt idx="10">
                  <c:v>0.40500000000000003</c:v>
                </c:pt>
                <c:pt idx="11">
                  <c:v>0.40300000000000002</c:v>
                </c:pt>
                <c:pt idx="12">
                  <c:v>0.39700000000000002</c:v>
                </c:pt>
                <c:pt idx="13">
                  <c:v>0.39600000000000002</c:v>
                </c:pt>
                <c:pt idx="14">
                  <c:v>0.38800000000000001</c:v>
                </c:pt>
                <c:pt idx="15">
                  <c:v>0.38500000000000001</c:v>
                </c:pt>
                <c:pt idx="16">
                  <c:v>0.38500000000000001</c:v>
                </c:pt>
                <c:pt idx="17">
                  <c:v>0.38500000000000001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42-40E4-ADB2-478F8C52C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3958984"/>
        <c:axId val="643967216"/>
      </c:barChart>
      <c:catAx>
        <c:axId val="6439589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/>
            </a:pPr>
            <a:endParaRPr lang="en-US"/>
          </a:p>
        </c:txPr>
        <c:crossAx val="643967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3967216"/>
        <c:scaling>
          <c:orientation val="minMax"/>
          <c:max val="0.8"/>
          <c:min val="0.2"/>
        </c:scaling>
        <c:delete val="0"/>
        <c:axPos val="t"/>
        <c:majorGridlines/>
        <c:numFmt formatCode=".00" sourceLinked="0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643958984"/>
        <c:crosses val="autoZero"/>
        <c:crossBetween val="between"/>
        <c:majorUnit val="0.05"/>
        <c:minorUnit val="2E-3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375328083989499"/>
          <c:y val="2.6315789473684199E-2"/>
          <c:w val="0.511811023622047"/>
          <c:h val="0.846889952153110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Importance 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 Invitations to KU activities </c:v>
                </c:pt>
                <c:pt idx="1">
                  <c:v> Email </c:v>
                </c:pt>
                <c:pt idx="2">
                  <c:v> KU website </c:v>
                </c:pt>
                <c:pt idx="3">
                  <c:v> The Tower Magazine </c:v>
                </c:pt>
                <c:pt idx="4">
                  <c:v> Invitations to alumni activities </c:v>
                </c:pt>
                <c:pt idx="5">
                  <c:v> Social media </c:v>
                </c:pt>
                <c:pt idx="6">
                  <c:v> Maroon &amp; Gold alumni email </c:v>
                </c:pt>
                <c:pt idx="7">
                  <c:v> Periodic informational communications </c:v>
                </c:pt>
                <c:pt idx="8">
                  <c:v> Communication regarding services and benefits </c:v>
                </c:pt>
                <c:pt idx="9">
                  <c:v> Foundation &amp; Alumni Relations website </c:v>
                </c:pt>
                <c:pt idx="10">
                  <c:v> Reunion mailings </c:v>
                </c:pt>
              </c:strCache>
            </c:strRef>
          </c:cat>
          <c:val>
            <c:numRef>
              <c:f>Sheet1!$B$2:$L$2</c:f>
              <c:numCache>
                <c:formatCode>_(* #,##0.00_);_(* \(#,##0.00\);_(* "-"??_);_(@_)</c:formatCode>
                <c:ptCount val="11"/>
                <c:pt idx="0">
                  <c:v>2.71</c:v>
                </c:pt>
                <c:pt idx="1">
                  <c:v>2.7</c:v>
                </c:pt>
                <c:pt idx="2">
                  <c:v>2.69</c:v>
                </c:pt>
                <c:pt idx="3">
                  <c:v>2.63</c:v>
                </c:pt>
                <c:pt idx="4">
                  <c:v>2.62</c:v>
                </c:pt>
                <c:pt idx="5">
                  <c:v>2.6</c:v>
                </c:pt>
                <c:pt idx="6">
                  <c:v>2.59</c:v>
                </c:pt>
                <c:pt idx="7">
                  <c:v>2.4900000000000002</c:v>
                </c:pt>
                <c:pt idx="8">
                  <c:v>2.48</c:v>
                </c:pt>
                <c:pt idx="9">
                  <c:v>2.2999999999999998</c:v>
                </c:pt>
                <c:pt idx="10">
                  <c:v>2.2400000000000002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876-4128-8231-55BB1FCABCB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Performance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 Invitations to KU activities </c:v>
                </c:pt>
                <c:pt idx="1">
                  <c:v> Email </c:v>
                </c:pt>
                <c:pt idx="2">
                  <c:v> KU website </c:v>
                </c:pt>
                <c:pt idx="3">
                  <c:v> The Tower Magazine </c:v>
                </c:pt>
                <c:pt idx="4">
                  <c:v> Invitations to alumni activities </c:v>
                </c:pt>
                <c:pt idx="5">
                  <c:v> Social media </c:v>
                </c:pt>
                <c:pt idx="6">
                  <c:v> Maroon &amp; Gold alumni email </c:v>
                </c:pt>
                <c:pt idx="7">
                  <c:v> Periodic informational communications </c:v>
                </c:pt>
                <c:pt idx="8">
                  <c:v> Communication regarding services and benefits </c:v>
                </c:pt>
                <c:pt idx="9">
                  <c:v> Foundation &amp; Alumni Relations website </c:v>
                </c:pt>
                <c:pt idx="10">
                  <c:v> Reunion mailings </c:v>
                </c:pt>
              </c:strCache>
            </c:strRef>
          </c:cat>
          <c:val>
            <c:numRef>
              <c:f>Sheet1!$B$3:$L$3</c:f>
              <c:numCache>
                <c:formatCode>_(* #,##0.00_);_(* \(#,##0.00\);_(* "-"??_);_(@_)</c:formatCode>
                <c:ptCount val="11"/>
                <c:pt idx="0">
                  <c:v>2.64</c:v>
                </c:pt>
                <c:pt idx="1">
                  <c:v>2.7</c:v>
                </c:pt>
                <c:pt idx="2">
                  <c:v>2.83</c:v>
                </c:pt>
                <c:pt idx="3">
                  <c:v>2.83</c:v>
                </c:pt>
                <c:pt idx="4">
                  <c:v>2.57</c:v>
                </c:pt>
                <c:pt idx="5">
                  <c:v>2.73</c:v>
                </c:pt>
                <c:pt idx="6">
                  <c:v>2.74</c:v>
                </c:pt>
                <c:pt idx="7">
                  <c:v>2.54</c:v>
                </c:pt>
                <c:pt idx="8">
                  <c:v>2.38</c:v>
                </c:pt>
                <c:pt idx="9">
                  <c:v>2.52</c:v>
                </c:pt>
                <c:pt idx="10">
                  <c:v>2.25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876-4128-8231-55BB1FCAB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3967608"/>
        <c:axId val="643960160"/>
      </c:barChart>
      <c:catAx>
        <c:axId val="6439676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/>
            </a:pPr>
            <a:endParaRPr lang="en-US"/>
          </a:p>
        </c:txPr>
        <c:crossAx val="643960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3960160"/>
        <c:scaling>
          <c:orientation val="minMax"/>
          <c:max val="4"/>
          <c:min val="1"/>
        </c:scaling>
        <c:delete val="1"/>
        <c:axPos val="t"/>
        <c:majorGridlines/>
        <c:numFmt formatCode="_(* #,##0.00_);_(* \(#,##0.00\);_(* &quot;-&quot;??_);_(@_)" sourceLinked="1"/>
        <c:majorTickMark val="out"/>
        <c:minorTickMark val="none"/>
        <c:tickLblPos val="nextTo"/>
        <c:crossAx val="643967608"/>
        <c:crosses val="autoZero"/>
        <c:crossBetween val="between"/>
        <c:majorUnit val="1"/>
        <c:minorUnit val="0.1"/>
      </c:valAx>
    </c:plotArea>
    <c:legend>
      <c:legendPos val="b"/>
      <c:layout>
        <c:manualLayout>
          <c:xMode val="edge"/>
          <c:yMode val="edge"/>
          <c:x val="0.31889763779527602"/>
          <c:y val="0.901913875598086"/>
          <c:w val="0.40551181102362199"/>
          <c:h val="8.6124401913875603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737882244079846"/>
          <c:y val="1.7023363882793335E-2"/>
          <c:w val="0.60848368044402401"/>
          <c:h val="0.830341758099909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All School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 Invitations to KU activities </c:v>
                </c:pt>
                <c:pt idx="1">
                  <c:v> Email </c:v>
                </c:pt>
                <c:pt idx="2">
                  <c:v> KU website </c:v>
                </c:pt>
                <c:pt idx="3">
                  <c:v> The Tower Magazine </c:v>
                </c:pt>
                <c:pt idx="4">
                  <c:v> Invitations to alumni activities </c:v>
                </c:pt>
                <c:pt idx="5">
                  <c:v> Social media </c:v>
                </c:pt>
                <c:pt idx="6">
                  <c:v> Maroon &amp; Gold alumni email </c:v>
                </c:pt>
                <c:pt idx="7">
                  <c:v> Periodic informational communications </c:v>
                </c:pt>
                <c:pt idx="8">
                  <c:v> Communication regarding services and benefits </c:v>
                </c:pt>
                <c:pt idx="9">
                  <c:v> Foundation &amp; Alumni Relations website </c:v>
                </c:pt>
                <c:pt idx="10">
                  <c:v> Reunion mailings </c:v>
                </c:pt>
              </c:strCache>
            </c:strRef>
          </c:cat>
          <c:val>
            <c:numRef>
              <c:f>Sheet1!$B$2:$L$2</c:f>
              <c:numCache>
                <c:formatCode>_(* #,##0.00_);_(* \(#,##0.00\);_(* "-"??_);_(@_)</c:formatCode>
                <c:ptCount val="11"/>
                <c:pt idx="0">
                  <c:v>5.2681075132614996E-2</c:v>
                </c:pt>
                <c:pt idx="1">
                  <c:v>4.8441664589158773E-2</c:v>
                </c:pt>
                <c:pt idx="2">
                  <c:v>0.1658787836842488</c:v>
                </c:pt>
                <c:pt idx="3">
                  <c:v>0.26105338683685275</c:v>
                </c:pt>
                <c:pt idx="4">
                  <c:v>4.2818321520135427E-2</c:v>
                </c:pt>
                <c:pt idx="5">
                  <c:v>0.23899498469799996</c:v>
                </c:pt>
                <c:pt idx="6">
                  <c:v>0.20622149133993206</c:v>
                </c:pt>
                <c:pt idx="7">
                  <c:v>0.11825461340696419</c:v>
                </c:pt>
                <c:pt idx="8">
                  <c:v>-0.1124137245918484</c:v>
                </c:pt>
                <c:pt idx="9">
                  <c:v>0.1224986665636516</c:v>
                </c:pt>
                <c:pt idx="10">
                  <c:v>0.20967492170792035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F0-4698-BD49-7043B9EA834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Comps 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 Invitations to KU activities </c:v>
                </c:pt>
                <c:pt idx="1">
                  <c:v> Email </c:v>
                </c:pt>
                <c:pt idx="2">
                  <c:v> KU website </c:v>
                </c:pt>
                <c:pt idx="3">
                  <c:v> The Tower Magazine </c:v>
                </c:pt>
                <c:pt idx="4">
                  <c:v> Invitations to alumni activities </c:v>
                </c:pt>
                <c:pt idx="5">
                  <c:v> Social media </c:v>
                </c:pt>
                <c:pt idx="6">
                  <c:v> Maroon &amp; Gold alumni email </c:v>
                </c:pt>
                <c:pt idx="7">
                  <c:v> Periodic informational communications </c:v>
                </c:pt>
                <c:pt idx="8">
                  <c:v> Communication regarding services and benefits </c:v>
                </c:pt>
                <c:pt idx="9">
                  <c:v> Foundation &amp; Alumni Relations website </c:v>
                </c:pt>
                <c:pt idx="10">
                  <c:v> Reunion mailings </c:v>
                </c:pt>
              </c:strCache>
            </c:strRef>
          </c:cat>
          <c:val>
            <c:numRef>
              <c:f>Sheet1!$B$3:$L$3</c:f>
              <c:numCache>
                <c:formatCode>_(* #,##0.00_);_(* \(#,##0.00\);_(* "-"??_);_(@_)</c:formatCode>
                <c:ptCount val="11"/>
                <c:pt idx="0">
                  <c:v>7.9999999999999627E-2</c:v>
                </c:pt>
                <c:pt idx="1">
                  <c:v>7.0000000000000284E-2</c:v>
                </c:pt>
                <c:pt idx="2">
                  <c:v>0.16000000000000014</c:v>
                </c:pt>
                <c:pt idx="3">
                  <c:v>0.22999999999999998</c:v>
                </c:pt>
                <c:pt idx="4">
                  <c:v>0.10999999999999988</c:v>
                </c:pt>
                <c:pt idx="5">
                  <c:v>0.20999999999999996</c:v>
                </c:pt>
                <c:pt idx="6">
                  <c:v>0.16000000000000014</c:v>
                </c:pt>
                <c:pt idx="7">
                  <c:v>9.0000000000000302E-2</c:v>
                </c:pt>
                <c:pt idx="8">
                  <c:v>-7.0000000000000284E-2</c:v>
                </c:pt>
                <c:pt idx="9">
                  <c:v>0.10000000000000009</c:v>
                </c:pt>
                <c:pt idx="10">
                  <c:v>8.9999999999999858E-2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2F0-4698-BD49-7043B9EA834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Kutztown University 2018 </c:v>
                </c:pt>
              </c:strCache>
            </c:strRef>
          </c:tx>
          <c:spPr>
            <a:solidFill>
              <a:srgbClr val="701931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 Invitations to KU activities </c:v>
                </c:pt>
                <c:pt idx="1">
                  <c:v> Email </c:v>
                </c:pt>
                <c:pt idx="2">
                  <c:v> KU website </c:v>
                </c:pt>
                <c:pt idx="3">
                  <c:v> The Tower Magazine </c:v>
                </c:pt>
                <c:pt idx="4">
                  <c:v> Invitations to alumni activities </c:v>
                </c:pt>
                <c:pt idx="5">
                  <c:v> Social media </c:v>
                </c:pt>
                <c:pt idx="6">
                  <c:v> Maroon &amp; Gold alumni email </c:v>
                </c:pt>
                <c:pt idx="7">
                  <c:v> Periodic informational communications </c:v>
                </c:pt>
                <c:pt idx="8">
                  <c:v> Communication regarding services and benefits </c:v>
                </c:pt>
                <c:pt idx="9">
                  <c:v> Foundation &amp; Alumni Relations website </c:v>
                </c:pt>
                <c:pt idx="10">
                  <c:v> Reunion mailings </c:v>
                </c:pt>
              </c:strCache>
            </c:strRef>
          </c:cat>
          <c:val>
            <c:numRef>
              <c:f>Sheet1!$B$4:$L$4</c:f>
              <c:numCache>
                <c:formatCode>_(* #,##0.00_);_(* \(#,##0.00\);_(* "-"??_);_(@_)</c:formatCode>
                <c:ptCount val="11"/>
                <c:pt idx="0">
                  <c:v>-6.999999999999984E-2</c:v>
                </c:pt>
                <c:pt idx="1">
                  <c:v>0</c:v>
                </c:pt>
                <c:pt idx="2">
                  <c:v>0.14000000000000012</c:v>
                </c:pt>
                <c:pt idx="3">
                  <c:v>0.20000000000000018</c:v>
                </c:pt>
                <c:pt idx="4">
                  <c:v>-5.0000000000000266E-2</c:v>
                </c:pt>
                <c:pt idx="5">
                  <c:v>0.12999999999999989</c:v>
                </c:pt>
                <c:pt idx="6">
                  <c:v>0.15000000000000036</c:v>
                </c:pt>
                <c:pt idx="7">
                  <c:v>4.9999999999999822E-2</c:v>
                </c:pt>
                <c:pt idx="8">
                  <c:v>-0.10000000000000009</c:v>
                </c:pt>
                <c:pt idx="9">
                  <c:v>0.2200000000000002</c:v>
                </c:pt>
                <c:pt idx="10">
                  <c:v>9.9999999999997868E-3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2F0-4698-BD49-7043B9EA83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3957416"/>
        <c:axId val="643957808"/>
      </c:barChart>
      <c:catAx>
        <c:axId val="643957416"/>
        <c:scaling>
          <c:orientation val="maxMin"/>
        </c:scaling>
        <c:delete val="0"/>
        <c:axPos val="l"/>
        <c:numFmt formatCode="General" sourceLinked="1"/>
        <c:majorTickMark val="in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64395780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643957808"/>
        <c:scaling>
          <c:orientation val="minMax"/>
          <c:max val="0.8"/>
          <c:min val="-0.8"/>
        </c:scaling>
        <c:delete val="1"/>
        <c:axPos val="t"/>
        <c:majorGridlines/>
        <c:numFmt formatCode="_(* #,##0.00_);_(* \(#,##0.00\);_(* &quot;-&quot;??_);_(@_)" sourceLinked="1"/>
        <c:majorTickMark val="out"/>
        <c:minorTickMark val="none"/>
        <c:tickLblPos val="none"/>
        <c:crossAx val="643957416"/>
        <c:crosses val="autoZero"/>
        <c:crossBetween val="between"/>
        <c:majorUnit val="0.5"/>
        <c:minorUnit val="0.1"/>
      </c:valAx>
    </c:plotArea>
    <c:legend>
      <c:legendPos val="b"/>
      <c:layout>
        <c:manualLayout>
          <c:xMode val="edge"/>
          <c:yMode val="edge"/>
          <c:x val="0"/>
          <c:y val="0.90512972763650501"/>
          <c:w val="1"/>
          <c:h val="6.6451529624370703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286640726329503E-2"/>
          <c:y val="4.8000000000000001E-2"/>
          <c:w val="0.93774319066147904"/>
          <c:h val="0.59138457752877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Never/do not plan to</c:v>
                </c:pt>
                <c:pt idx="1">
                  <c:v>Have/do not plan to</c:v>
                </c:pt>
                <c:pt idx="2">
                  <c:v>Have never but plan to</c:v>
                </c:pt>
                <c:pt idx="3">
                  <c:v>Currently and plan to</c:v>
                </c:pt>
                <c:pt idx="4">
                  <c:v>Currently and plan to increase</c:v>
                </c:pt>
              </c:strCache>
            </c:strRef>
          </c:cat>
          <c:val>
            <c:numRef>
              <c:f>Sheet1!$B$2:$F$2</c:f>
              <c:numCache>
                <c:formatCode>_(* #,##0_);_(* \(#,##0\);_(* "-"??_);_(@_)</c:formatCode>
                <c:ptCount val="5"/>
                <c:pt idx="0">
                  <c:v>13</c:v>
                </c:pt>
                <c:pt idx="1">
                  <c:v>7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F4-4DB5-AF8B-80808606FD1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Occasionally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Never/do not plan to</c:v>
                </c:pt>
                <c:pt idx="1">
                  <c:v>Have/do not plan to</c:v>
                </c:pt>
                <c:pt idx="2">
                  <c:v>Have never but plan to</c:v>
                </c:pt>
                <c:pt idx="3">
                  <c:v>Currently and plan to</c:v>
                </c:pt>
                <c:pt idx="4">
                  <c:v>Currently and plan to increase</c:v>
                </c:pt>
              </c:strCache>
            </c:strRef>
          </c:cat>
          <c:val>
            <c:numRef>
              <c:f>Sheet1!$B$3:$F$3</c:f>
              <c:numCache>
                <c:formatCode>_(* #,##0_);_(* \(#,##0\);_(* "-"??_);_(@_)</c:formatCode>
                <c:ptCount val="5"/>
                <c:pt idx="0">
                  <c:v>44</c:v>
                </c:pt>
                <c:pt idx="1">
                  <c:v>39</c:v>
                </c:pt>
                <c:pt idx="2">
                  <c:v>24</c:v>
                </c:pt>
                <c:pt idx="3">
                  <c:v>28</c:v>
                </c:pt>
                <c:pt idx="4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CF4-4DB5-AF8B-80808606FD1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Regularly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Never/do not plan to</c:v>
                </c:pt>
                <c:pt idx="1">
                  <c:v>Have/do not plan to</c:v>
                </c:pt>
                <c:pt idx="2">
                  <c:v>Have never but plan to</c:v>
                </c:pt>
                <c:pt idx="3">
                  <c:v>Currently and plan to</c:v>
                </c:pt>
                <c:pt idx="4">
                  <c:v>Currently and plan to increase</c:v>
                </c:pt>
              </c:strCache>
            </c:strRef>
          </c:cat>
          <c:val>
            <c:numRef>
              <c:f>Sheet1!$B$4:$F$4</c:f>
              <c:numCache>
                <c:formatCode>_(* #,##0_);_(* \(#,##0\);_(* "-"??_);_(@_)</c:formatCode>
                <c:ptCount val="5"/>
                <c:pt idx="0">
                  <c:v>27</c:v>
                </c:pt>
                <c:pt idx="1">
                  <c:v>29</c:v>
                </c:pt>
                <c:pt idx="2">
                  <c:v>42</c:v>
                </c:pt>
                <c:pt idx="3">
                  <c:v>36</c:v>
                </c:pt>
                <c:pt idx="4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CF4-4DB5-AF8B-80808606FD1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All the time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Never/do not plan to</c:v>
                </c:pt>
                <c:pt idx="1">
                  <c:v>Have/do not plan to</c:v>
                </c:pt>
                <c:pt idx="2">
                  <c:v>Have never but plan to</c:v>
                </c:pt>
                <c:pt idx="3">
                  <c:v>Currently and plan to</c:v>
                </c:pt>
                <c:pt idx="4">
                  <c:v>Currently and plan to increase</c:v>
                </c:pt>
              </c:strCache>
            </c:strRef>
          </c:cat>
          <c:val>
            <c:numRef>
              <c:f>Sheet1!$B$5:$F$5</c:f>
              <c:numCache>
                <c:formatCode>_(* #,##0_);_(* \(#,##0\);_(* "-"??_);_(@_)</c:formatCode>
                <c:ptCount val="5"/>
                <c:pt idx="0">
                  <c:v>16</c:v>
                </c:pt>
                <c:pt idx="1">
                  <c:v>26</c:v>
                </c:pt>
                <c:pt idx="2">
                  <c:v>32</c:v>
                </c:pt>
                <c:pt idx="3">
                  <c:v>34</c:v>
                </c:pt>
                <c:pt idx="4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CF4-4DB5-AF8B-80808606F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0447216"/>
        <c:axId val="450448392"/>
      </c:barChart>
      <c:catAx>
        <c:axId val="450447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450448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0448392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504472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1252348490986001"/>
          <c:y val="0.85426919291338599"/>
          <c:w val="0.57328145265888597"/>
          <c:h val="7.9230769230769202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83759733036699"/>
          <c:y val="1.9880715705765401E-2"/>
          <c:w val="0.53503893214682996"/>
          <c:h val="0.846918489065605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Woodstock\ Vietnam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Sheet1!$B$1:$L$1</c:f>
              <c:strCache>
                <c:ptCount val="11"/>
                <c:pt idx="0">
                  <c:v> Invitations to KU activities </c:v>
                </c:pt>
                <c:pt idx="1">
                  <c:v> Email </c:v>
                </c:pt>
                <c:pt idx="2">
                  <c:v> KU website </c:v>
                </c:pt>
                <c:pt idx="3">
                  <c:v> The Tower Magazine </c:v>
                </c:pt>
                <c:pt idx="4">
                  <c:v> Invitations to alumni activities </c:v>
                </c:pt>
                <c:pt idx="5">
                  <c:v> Social media </c:v>
                </c:pt>
                <c:pt idx="6">
                  <c:v> Maroon &amp; Gold alumni email </c:v>
                </c:pt>
                <c:pt idx="7">
                  <c:v> Periodic informational communications </c:v>
                </c:pt>
                <c:pt idx="8">
                  <c:v> Communication regarding services and benefits </c:v>
                </c:pt>
                <c:pt idx="9">
                  <c:v> Foundation &amp; Alumni Relations website </c:v>
                </c:pt>
                <c:pt idx="10">
                  <c:v> Reunion mailings </c:v>
                </c:pt>
              </c:strCache>
            </c:strRef>
          </c:cat>
          <c:val>
            <c:numRef>
              <c:f>Sheet1!$B$2:$L$2</c:f>
              <c:numCache>
                <c:formatCode>_(* #,##0.00_);_(* \(#,##0.00\);_(* "-"??_);_(@_)</c:formatCode>
                <c:ptCount val="11"/>
                <c:pt idx="0">
                  <c:v>0.33000000000000007</c:v>
                </c:pt>
                <c:pt idx="1">
                  <c:v>0.22999999999999998</c:v>
                </c:pt>
                <c:pt idx="2">
                  <c:v>0.43000000000000016</c:v>
                </c:pt>
                <c:pt idx="3">
                  <c:v>0.35000000000000009</c:v>
                </c:pt>
                <c:pt idx="4">
                  <c:v>0.37000000000000011</c:v>
                </c:pt>
                <c:pt idx="5">
                  <c:v>0.33000000000000029</c:v>
                </c:pt>
                <c:pt idx="6">
                  <c:v>0.37999999999999989</c:v>
                </c:pt>
                <c:pt idx="7">
                  <c:v>0.18999999999999995</c:v>
                </c:pt>
                <c:pt idx="8">
                  <c:v>0.18000000000000016</c:v>
                </c:pt>
                <c:pt idx="9">
                  <c:v>0.4099999999999997</c:v>
                </c:pt>
                <c:pt idx="10">
                  <c:v>0.26000000000000023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FE-43E6-B4E9-69543802A30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Post Watergate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Sheet1!$B$1:$L$1</c:f>
              <c:strCache>
                <c:ptCount val="11"/>
                <c:pt idx="0">
                  <c:v> Invitations to KU activities </c:v>
                </c:pt>
                <c:pt idx="1">
                  <c:v> Email </c:v>
                </c:pt>
                <c:pt idx="2">
                  <c:v> KU website </c:v>
                </c:pt>
                <c:pt idx="3">
                  <c:v> The Tower Magazine </c:v>
                </c:pt>
                <c:pt idx="4">
                  <c:v> Invitations to alumni activities </c:v>
                </c:pt>
                <c:pt idx="5">
                  <c:v> Social media </c:v>
                </c:pt>
                <c:pt idx="6">
                  <c:v> Maroon &amp; Gold alumni email </c:v>
                </c:pt>
                <c:pt idx="7">
                  <c:v> Periodic informational communications </c:v>
                </c:pt>
                <c:pt idx="8">
                  <c:v> Communication regarding services and benefits </c:v>
                </c:pt>
                <c:pt idx="9">
                  <c:v> Foundation &amp; Alumni Relations website </c:v>
                </c:pt>
                <c:pt idx="10">
                  <c:v> Reunion mailings </c:v>
                </c:pt>
              </c:strCache>
            </c:strRef>
          </c:cat>
          <c:val>
            <c:numRef>
              <c:f>Sheet1!$B$3:$L$3</c:f>
              <c:numCache>
                <c:formatCode>_(* #,##0.00_);_(* \(#,##0.00\);_(* "-"??_);_(@_)</c:formatCode>
                <c:ptCount val="11"/>
                <c:pt idx="0">
                  <c:v>6.0000000000000053E-2</c:v>
                </c:pt>
                <c:pt idx="1">
                  <c:v>0.12999999999999989</c:v>
                </c:pt>
                <c:pt idx="2">
                  <c:v>0.29000000000000004</c:v>
                </c:pt>
                <c:pt idx="3">
                  <c:v>0.12999999999999989</c:v>
                </c:pt>
                <c:pt idx="4">
                  <c:v>0.18000000000000016</c:v>
                </c:pt>
                <c:pt idx="5">
                  <c:v>0.28000000000000025</c:v>
                </c:pt>
                <c:pt idx="6">
                  <c:v>0.30000000000000027</c:v>
                </c:pt>
                <c:pt idx="7">
                  <c:v>0.14000000000000012</c:v>
                </c:pt>
                <c:pt idx="8">
                  <c:v>0.10000000000000009</c:v>
                </c:pt>
                <c:pt idx="9">
                  <c:v>0.29999999999999982</c:v>
                </c:pt>
                <c:pt idx="10">
                  <c:v>0.18999999999999995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0C-4D54-8240-11D9ACBCFD4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Yuppie\End of Cold War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Sheet1!$B$1:$L$1</c:f>
              <c:strCache>
                <c:ptCount val="11"/>
                <c:pt idx="0">
                  <c:v> Invitations to KU activities </c:v>
                </c:pt>
                <c:pt idx="1">
                  <c:v> Email </c:v>
                </c:pt>
                <c:pt idx="2">
                  <c:v> KU website </c:v>
                </c:pt>
                <c:pt idx="3">
                  <c:v> The Tower Magazine </c:v>
                </c:pt>
                <c:pt idx="4">
                  <c:v> Invitations to alumni activities </c:v>
                </c:pt>
                <c:pt idx="5">
                  <c:v> Social media </c:v>
                </c:pt>
                <c:pt idx="6">
                  <c:v> Maroon &amp; Gold alumni email </c:v>
                </c:pt>
                <c:pt idx="7">
                  <c:v> Periodic informational communications </c:v>
                </c:pt>
                <c:pt idx="8">
                  <c:v> Communication regarding services and benefits </c:v>
                </c:pt>
                <c:pt idx="9">
                  <c:v> Foundation &amp; Alumni Relations website </c:v>
                </c:pt>
                <c:pt idx="10">
                  <c:v> Reunion mailings </c:v>
                </c:pt>
              </c:strCache>
            </c:strRef>
          </c:cat>
          <c:val>
            <c:numRef>
              <c:f>Sheet1!$B$4:$L$4</c:f>
              <c:numCache>
                <c:formatCode>_(* #,##0.00_);_(* \(#,##0.00\);_(* "-"??_);_(@_)</c:formatCode>
                <c:ptCount val="11"/>
                <c:pt idx="0">
                  <c:v>8.0000000000000071E-2</c:v>
                </c:pt>
                <c:pt idx="1">
                  <c:v>6.0000000000000053E-2</c:v>
                </c:pt>
                <c:pt idx="2">
                  <c:v>0.13999999999999968</c:v>
                </c:pt>
                <c:pt idx="3">
                  <c:v>0.14999999999999991</c:v>
                </c:pt>
                <c:pt idx="4">
                  <c:v>0.14000000000000012</c:v>
                </c:pt>
                <c:pt idx="5">
                  <c:v>0.29999999999999982</c:v>
                </c:pt>
                <c:pt idx="6">
                  <c:v>0.17999999999999972</c:v>
                </c:pt>
                <c:pt idx="7">
                  <c:v>9.0000000000000302E-2</c:v>
                </c:pt>
                <c:pt idx="8">
                  <c:v>2.0000000000000018E-2</c:v>
                </c:pt>
                <c:pt idx="9">
                  <c:v>0.22999999999999998</c:v>
                </c:pt>
                <c:pt idx="10">
                  <c:v>0.12000000000000011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30C-4D54-8240-11D9ACBCFD4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Electronic Revolution\Dot-Com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Sheet1!$B$1:$L$1</c:f>
              <c:strCache>
                <c:ptCount val="11"/>
                <c:pt idx="0">
                  <c:v> Invitations to KU activities </c:v>
                </c:pt>
                <c:pt idx="1">
                  <c:v> Email </c:v>
                </c:pt>
                <c:pt idx="2">
                  <c:v> KU website </c:v>
                </c:pt>
                <c:pt idx="3">
                  <c:v> The Tower Magazine </c:v>
                </c:pt>
                <c:pt idx="4">
                  <c:v> Invitations to alumni activities </c:v>
                </c:pt>
                <c:pt idx="5">
                  <c:v> Social media </c:v>
                </c:pt>
                <c:pt idx="6">
                  <c:v> Maroon &amp; Gold alumni email </c:v>
                </c:pt>
                <c:pt idx="7">
                  <c:v> Periodic informational communications </c:v>
                </c:pt>
                <c:pt idx="8">
                  <c:v> Communication regarding services and benefits </c:v>
                </c:pt>
                <c:pt idx="9">
                  <c:v> Foundation &amp; Alumni Relations website </c:v>
                </c:pt>
                <c:pt idx="10">
                  <c:v> Reunion mailings </c:v>
                </c:pt>
              </c:strCache>
            </c:strRef>
          </c:cat>
          <c:val>
            <c:numRef>
              <c:f>Sheet1!$B$5:$L$5</c:f>
              <c:numCache>
                <c:formatCode>_(* #,##0.00_);_(* \(#,##0.00\);_(* "-"??_);_(@_)</c:formatCode>
                <c:ptCount val="11"/>
                <c:pt idx="0">
                  <c:v>-0.16000000000000014</c:v>
                </c:pt>
                <c:pt idx="1">
                  <c:v>-4.0000000000000036E-2</c:v>
                </c:pt>
                <c:pt idx="2">
                  <c:v>9.0000000000000302E-2</c:v>
                </c:pt>
                <c:pt idx="3">
                  <c:v>0.12999999999999989</c:v>
                </c:pt>
                <c:pt idx="4">
                  <c:v>-0.14999999999999991</c:v>
                </c:pt>
                <c:pt idx="5">
                  <c:v>2.0000000000000018E-2</c:v>
                </c:pt>
                <c:pt idx="6">
                  <c:v>5.0000000000000266E-2</c:v>
                </c:pt>
                <c:pt idx="7">
                  <c:v>-6.0000000000000053E-2</c:v>
                </c:pt>
                <c:pt idx="8">
                  <c:v>-0.18000000000000016</c:v>
                </c:pt>
                <c:pt idx="9">
                  <c:v>0.12000000000000011</c:v>
                </c:pt>
                <c:pt idx="10">
                  <c:v>6.999999999999984E-2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30C-4D54-8240-11D9ACBCFD4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 Post 9/11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Sheet1!$B$1:$L$1</c:f>
              <c:strCache>
                <c:ptCount val="11"/>
                <c:pt idx="0">
                  <c:v> Invitations to KU activities </c:v>
                </c:pt>
                <c:pt idx="1">
                  <c:v> Email </c:v>
                </c:pt>
                <c:pt idx="2">
                  <c:v> KU website </c:v>
                </c:pt>
                <c:pt idx="3">
                  <c:v> The Tower Magazine </c:v>
                </c:pt>
                <c:pt idx="4">
                  <c:v> Invitations to alumni activities </c:v>
                </c:pt>
                <c:pt idx="5">
                  <c:v> Social media </c:v>
                </c:pt>
                <c:pt idx="6">
                  <c:v> Maroon &amp; Gold alumni email </c:v>
                </c:pt>
                <c:pt idx="7">
                  <c:v> Periodic informational communications </c:v>
                </c:pt>
                <c:pt idx="8">
                  <c:v> Communication regarding services and benefits </c:v>
                </c:pt>
                <c:pt idx="9">
                  <c:v> Foundation &amp; Alumni Relations website </c:v>
                </c:pt>
                <c:pt idx="10">
                  <c:v> Reunion mailings </c:v>
                </c:pt>
              </c:strCache>
            </c:strRef>
          </c:cat>
          <c:val>
            <c:numRef>
              <c:f>Sheet1!$B$6:$L$6</c:f>
              <c:numCache>
                <c:formatCode>_(* #,##0.00_);_(* \(#,##0.00\);_(* "-"??_);_(@_)</c:formatCode>
                <c:ptCount val="11"/>
                <c:pt idx="0">
                  <c:v>-9.0000000000000302E-2</c:v>
                </c:pt>
                <c:pt idx="1">
                  <c:v>-2.0000000000000018E-2</c:v>
                </c:pt>
                <c:pt idx="2">
                  <c:v>0.13999999999999968</c:v>
                </c:pt>
                <c:pt idx="3">
                  <c:v>0.16999999999999993</c:v>
                </c:pt>
                <c:pt idx="4">
                  <c:v>-0.11999999999999966</c:v>
                </c:pt>
                <c:pt idx="5">
                  <c:v>7.9999999999999627E-2</c:v>
                </c:pt>
                <c:pt idx="6">
                  <c:v>0.11000000000000032</c:v>
                </c:pt>
                <c:pt idx="7">
                  <c:v>3.0000000000000249E-2</c:v>
                </c:pt>
                <c:pt idx="8">
                  <c:v>-0.14000000000000012</c:v>
                </c:pt>
                <c:pt idx="9">
                  <c:v>0.20999999999999996</c:v>
                </c:pt>
                <c:pt idx="10">
                  <c:v>-0.10999999999999988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30C-4D54-8240-11D9ACBCFD4F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 Post Great Recession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Sheet1!$B$1:$L$1</c:f>
              <c:strCache>
                <c:ptCount val="11"/>
                <c:pt idx="0">
                  <c:v> Invitations to KU activities </c:v>
                </c:pt>
                <c:pt idx="1">
                  <c:v> Email </c:v>
                </c:pt>
                <c:pt idx="2">
                  <c:v> KU website </c:v>
                </c:pt>
                <c:pt idx="3">
                  <c:v> The Tower Magazine </c:v>
                </c:pt>
                <c:pt idx="4">
                  <c:v> Invitations to alumni activities </c:v>
                </c:pt>
                <c:pt idx="5">
                  <c:v> Social media </c:v>
                </c:pt>
                <c:pt idx="6">
                  <c:v> Maroon &amp; Gold alumni email </c:v>
                </c:pt>
                <c:pt idx="7">
                  <c:v> Periodic informational communications </c:v>
                </c:pt>
                <c:pt idx="8">
                  <c:v> Communication regarding services and benefits </c:v>
                </c:pt>
                <c:pt idx="9">
                  <c:v> Foundation &amp; Alumni Relations website </c:v>
                </c:pt>
                <c:pt idx="10">
                  <c:v> Reunion mailings </c:v>
                </c:pt>
              </c:strCache>
            </c:strRef>
          </c:cat>
          <c:val>
            <c:numRef>
              <c:f>Sheet1!$B$7:$L$7</c:f>
              <c:numCache>
                <c:formatCode>_(* #,##0.00_);_(* \(#,##0.00\);_(* "-"??_);_(@_)</c:formatCode>
                <c:ptCount val="11"/>
                <c:pt idx="0">
                  <c:v>-0.21999999999999975</c:v>
                </c:pt>
                <c:pt idx="1">
                  <c:v>-8.9999999999999858E-2</c:v>
                </c:pt>
                <c:pt idx="2">
                  <c:v>4.0000000000000036E-2</c:v>
                </c:pt>
                <c:pt idx="3">
                  <c:v>0.27</c:v>
                </c:pt>
                <c:pt idx="4">
                  <c:v>-0.19999999999999973</c:v>
                </c:pt>
                <c:pt idx="5">
                  <c:v>-1.0000000000000231E-2</c:v>
                </c:pt>
                <c:pt idx="6">
                  <c:v>0.11999999999999966</c:v>
                </c:pt>
                <c:pt idx="7">
                  <c:v>6.0000000000000053E-2</c:v>
                </c:pt>
                <c:pt idx="8">
                  <c:v>-0.22999999999999998</c:v>
                </c:pt>
                <c:pt idx="9">
                  <c:v>0.16999999999999993</c:v>
                </c:pt>
                <c:pt idx="10">
                  <c:v>-9.0000000000000302E-2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30C-4D54-8240-11D9ACBCFD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3957024"/>
        <c:axId val="643960552"/>
      </c:barChart>
      <c:catAx>
        <c:axId val="6439570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396055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643960552"/>
        <c:scaling>
          <c:orientation val="minMax"/>
          <c:max val="0.8"/>
          <c:min val="-0.8"/>
        </c:scaling>
        <c:delete val="0"/>
        <c:axPos val="t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_(* #,##0.00_);_(* \(#,##0.00\);_(* &quot;-&quot;??_);_(@_)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3957024"/>
        <c:crosses val="autoZero"/>
        <c:crossBetween val="between"/>
        <c:majorUnit val="0.5"/>
        <c:minorUnit val="0.04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9463211273348198"/>
          <c:w val="1"/>
          <c:h val="0.104447023434694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5383759733036699"/>
          <c:y val="1.9880715705765401E-2"/>
          <c:w val="0.53503893214682996"/>
          <c:h val="0.846918489065605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Current 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 Invitations to KU activities </c:v>
                </c:pt>
                <c:pt idx="1">
                  <c:v> Email </c:v>
                </c:pt>
                <c:pt idx="2">
                  <c:v> KU website </c:v>
                </c:pt>
                <c:pt idx="3">
                  <c:v> The Tower Magazine </c:v>
                </c:pt>
                <c:pt idx="4">
                  <c:v> Invitations to alumni activities </c:v>
                </c:pt>
                <c:pt idx="5">
                  <c:v> Social media </c:v>
                </c:pt>
                <c:pt idx="6">
                  <c:v> Maroon &amp; Gold alumni email </c:v>
                </c:pt>
                <c:pt idx="7">
                  <c:v> Periodic informational communications </c:v>
                </c:pt>
                <c:pt idx="8">
                  <c:v> Communication regarding services and benefits </c:v>
                </c:pt>
                <c:pt idx="9">
                  <c:v> Foundation &amp; Alumni Relations website </c:v>
                </c:pt>
                <c:pt idx="10">
                  <c:v> Reunion mailings </c:v>
                </c:pt>
              </c:strCache>
            </c:strRef>
          </c:cat>
          <c:val>
            <c:numRef>
              <c:f>Sheet1!$B$2:$L$2</c:f>
              <c:numCache>
                <c:formatCode>_(* #,##0.00_);_(* \(#,##0.00\);_(* "-"??_);_(@_)</c:formatCode>
                <c:ptCount val="11"/>
                <c:pt idx="0">
                  <c:v>-2.9999999999999805E-2</c:v>
                </c:pt>
                <c:pt idx="1">
                  <c:v>4.9999999999999822E-2</c:v>
                </c:pt>
                <c:pt idx="2">
                  <c:v>0.20000000000000018</c:v>
                </c:pt>
                <c:pt idx="3">
                  <c:v>0.16999999999999993</c:v>
                </c:pt>
                <c:pt idx="4">
                  <c:v>0.10999999999999988</c:v>
                </c:pt>
                <c:pt idx="5">
                  <c:v>0.31000000000000005</c:v>
                </c:pt>
                <c:pt idx="6">
                  <c:v>0.18999999999999995</c:v>
                </c:pt>
                <c:pt idx="7">
                  <c:v>0.10999999999999988</c:v>
                </c:pt>
                <c:pt idx="8">
                  <c:v>-6.999999999999984E-2</c:v>
                </c:pt>
                <c:pt idx="9">
                  <c:v>0.1599999999999997</c:v>
                </c:pt>
                <c:pt idx="10">
                  <c:v>9.0000000000000302E-2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FE-43E6-B4E9-69543802A30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Lapsed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 Invitations to KU activities </c:v>
                </c:pt>
                <c:pt idx="1">
                  <c:v> Email </c:v>
                </c:pt>
                <c:pt idx="2">
                  <c:v> KU website </c:v>
                </c:pt>
                <c:pt idx="3">
                  <c:v> The Tower Magazine </c:v>
                </c:pt>
                <c:pt idx="4">
                  <c:v> Invitations to alumni activities </c:v>
                </c:pt>
                <c:pt idx="5">
                  <c:v> Social media </c:v>
                </c:pt>
                <c:pt idx="6">
                  <c:v> Maroon &amp; Gold alumni email </c:v>
                </c:pt>
                <c:pt idx="7">
                  <c:v> Periodic informational communications </c:v>
                </c:pt>
                <c:pt idx="8">
                  <c:v> Communication regarding services and benefits </c:v>
                </c:pt>
                <c:pt idx="9">
                  <c:v> Foundation &amp; Alumni Relations website </c:v>
                </c:pt>
                <c:pt idx="10">
                  <c:v> Reunion mailings </c:v>
                </c:pt>
              </c:strCache>
            </c:strRef>
          </c:cat>
          <c:val>
            <c:numRef>
              <c:f>Sheet1!$B$3:$L$3</c:f>
              <c:numCache>
                <c:formatCode>_(* #,##0.00_);_(* \(#,##0.00\);_(* "-"??_);_(@_)</c:formatCode>
                <c:ptCount val="11"/>
                <c:pt idx="0">
                  <c:v>0</c:v>
                </c:pt>
                <c:pt idx="1">
                  <c:v>3.0000000000000249E-2</c:v>
                </c:pt>
                <c:pt idx="2">
                  <c:v>0.13999999999999968</c:v>
                </c:pt>
                <c:pt idx="3">
                  <c:v>0.12000000000000011</c:v>
                </c:pt>
                <c:pt idx="4">
                  <c:v>0</c:v>
                </c:pt>
                <c:pt idx="5">
                  <c:v>0.18999999999999995</c:v>
                </c:pt>
                <c:pt idx="6">
                  <c:v>0.16999999999999993</c:v>
                </c:pt>
                <c:pt idx="7">
                  <c:v>8.0000000000000071E-2</c:v>
                </c:pt>
                <c:pt idx="8">
                  <c:v>0</c:v>
                </c:pt>
                <c:pt idx="9">
                  <c:v>0.2200000000000002</c:v>
                </c:pt>
                <c:pt idx="10">
                  <c:v>6.999999999999984E-2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3FE-43E6-B4E9-69543802A30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Never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 Invitations to KU activities </c:v>
                </c:pt>
                <c:pt idx="1">
                  <c:v> Email </c:v>
                </c:pt>
                <c:pt idx="2">
                  <c:v> KU website </c:v>
                </c:pt>
                <c:pt idx="3">
                  <c:v> The Tower Magazine </c:v>
                </c:pt>
                <c:pt idx="4">
                  <c:v> Invitations to alumni activities </c:v>
                </c:pt>
                <c:pt idx="5">
                  <c:v> Social media </c:v>
                </c:pt>
                <c:pt idx="6">
                  <c:v> Maroon &amp; Gold alumni email </c:v>
                </c:pt>
                <c:pt idx="7">
                  <c:v> Periodic informational communications </c:v>
                </c:pt>
                <c:pt idx="8">
                  <c:v> Communication regarding services and benefits </c:v>
                </c:pt>
                <c:pt idx="9">
                  <c:v> Foundation &amp; Alumni Relations website </c:v>
                </c:pt>
                <c:pt idx="10">
                  <c:v> Reunion mailings </c:v>
                </c:pt>
              </c:strCache>
            </c:strRef>
          </c:cat>
          <c:val>
            <c:numRef>
              <c:f>Sheet1!$B$4:$L$4</c:f>
              <c:numCache>
                <c:formatCode>_(* #,##0.00_);_(* \(#,##0.00\);_(* "-"??_);_(@_)</c:formatCode>
                <c:ptCount val="11"/>
                <c:pt idx="0">
                  <c:v>-3.0000000000000249E-2</c:v>
                </c:pt>
                <c:pt idx="1">
                  <c:v>6.0000000000000053E-2</c:v>
                </c:pt>
                <c:pt idx="2">
                  <c:v>0.14999999999999991</c:v>
                </c:pt>
                <c:pt idx="3">
                  <c:v>0.29000000000000004</c:v>
                </c:pt>
                <c:pt idx="4">
                  <c:v>-9.9999999999997868E-3</c:v>
                </c:pt>
                <c:pt idx="5">
                  <c:v>0.15000000000000036</c:v>
                </c:pt>
                <c:pt idx="6">
                  <c:v>0.25</c:v>
                </c:pt>
                <c:pt idx="7">
                  <c:v>0.11000000000000032</c:v>
                </c:pt>
                <c:pt idx="8">
                  <c:v>-9.0000000000000302E-2</c:v>
                </c:pt>
                <c:pt idx="9">
                  <c:v>0.28000000000000025</c:v>
                </c:pt>
                <c:pt idx="10">
                  <c:v>3.0000000000000249E-2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3FE-43E6-B4E9-69543802A3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3956632"/>
        <c:axId val="643964080"/>
      </c:barChart>
      <c:catAx>
        <c:axId val="6439566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100"/>
            </a:pPr>
            <a:endParaRPr lang="en-US"/>
          </a:p>
        </c:txPr>
        <c:crossAx val="64396408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643964080"/>
        <c:scaling>
          <c:orientation val="minMax"/>
          <c:max val="0.8"/>
          <c:min val="-0.8"/>
        </c:scaling>
        <c:delete val="0"/>
        <c:axPos val="t"/>
        <c:majorGridlines/>
        <c:numFmt formatCode="_(* #,##0.00_);_(* \(#,##0.00\);_(* &quot;-&quot;??_);_(@_)" sourceLinked="1"/>
        <c:majorTickMark val="out"/>
        <c:minorTickMark val="none"/>
        <c:tickLblPos val="none"/>
        <c:crossAx val="643956632"/>
        <c:crosses val="autoZero"/>
        <c:crossBetween val="between"/>
        <c:majorUnit val="0.5"/>
        <c:minorUnit val="0.04"/>
      </c:valAx>
    </c:plotArea>
    <c:legend>
      <c:legendPos val="b"/>
      <c:layout>
        <c:manualLayout>
          <c:xMode val="edge"/>
          <c:yMode val="edge"/>
          <c:x val="0"/>
          <c:y val="0.89463211273348198"/>
          <c:w val="1"/>
          <c:h val="9.5427435387674106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5383759733036699"/>
          <c:y val="1.9880715705765401E-2"/>
          <c:w val="0.53503893214682996"/>
          <c:h val="0.846918489065605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COE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 Invitations to KU activities </c:v>
                </c:pt>
                <c:pt idx="1">
                  <c:v> Email </c:v>
                </c:pt>
                <c:pt idx="2">
                  <c:v> KU website </c:v>
                </c:pt>
                <c:pt idx="3">
                  <c:v> The Tower Magazine </c:v>
                </c:pt>
                <c:pt idx="4">
                  <c:v> Invitations to alumni activities </c:v>
                </c:pt>
                <c:pt idx="5">
                  <c:v> Social media </c:v>
                </c:pt>
                <c:pt idx="6">
                  <c:v> Maroon &amp; Gold alumni email </c:v>
                </c:pt>
                <c:pt idx="7">
                  <c:v> Periodic informational communications </c:v>
                </c:pt>
                <c:pt idx="8">
                  <c:v> Communication regarding services and benefits </c:v>
                </c:pt>
                <c:pt idx="9">
                  <c:v> Foundation &amp; Alumni Relations website </c:v>
                </c:pt>
                <c:pt idx="10">
                  <c:v> Reunion mailings </c:v>
                </c:pt>
              </c:strCache>
            </c:strRef>
          </c:cat>
          <c:val>
            <c:numRef>
              <c:f>Sheet1!$B$2:$L$2</c:f>
              <c:numCache>
                <c:formatCode>_(* #,##0.00_);_(* \(#,##0.00\);_(* "-"??_);_(@_)</c:formatCode>
                <c:ptCount val="11"/>
                <c:pt idx="0">
                  <c:v>0.12999999999999989</c:v>
                </c:pt>
                <c:pt idx="1">
                  <c:v>0.12999999999999989</c:v>
                </c:pt>
                <c:pt idx="2">
                  <c:v>0.2200000000000002</c:v>
                </c:pt>
                <c:pt idx="3">
                  <c:v>0.30000000000000027</c:v>
                </c:pt>
                <c:pt idx="4">
                  <c:v>0.16000000000000014</c:v>
                </c:pt>
                <c:pt idx="5">
                  <c:v>0.30000000000000027</c:v>
                </c:pt>
                <c:pt idx="6">
                  <c:v>0.2799999999999998</c:v>
                </c:pt>
                <c:pt idx="7">
                  <c:v>0.18999999999999995</c:v>
                </c:pt>
                <c:pt idx="8">
                  <c:v>8.0000000000000071E-2</c:v>
                </c:pt>
                <c:pt idx="9">
                  <c:v>0.36999999999999966</c:v>
                </c:pt>
                <c:pt idx="10">
                  <c:v>0.14000000000000012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FE-43E6-B4E9-69543802A30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CLAS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 Invitations to KU activities </c:v>
                </c:pt>
                <c:pt idx="1">
                  <c:v> Email </c:v>
                </c:pt>
                <c:pt idx="2">
                  <c:v> KU website </c:v>
                </c:pt>
                <c:pt idx="3">
                  <c:v> The Tower Magazine </c:v>
                </c:pt>
                <c:pt idx="4">
                  <c:v> Invitations to alumni activities </c:v>
                </c:pt>
                <c:pt idx="5">
                  <c:v> Social media </c:v>
                </c:pt>
                <c:pt idx="6">
                  <c:v> Maroon &amp; Gold alumni email </c:v>
                </c:pt>
                <c:pt idx="7">
                  <c:v> Periodic informational communications </c:v>
                </c:pt>
                <c:pt idx="8">
                  <c:v> Communication regarding services and benefits </c:v>
                </c:pt>
                <c:pt idx="9">
                  <c:v> Foundation &amp; Alumni Relations website </c:v>
                </c:pt>
                <c:pt idx="10">
                  <c:v> Reunion mailings </c:v>
                </c:pt>
              </c:strCache>
            </c:strRef>
          </c:cat>
          <c:val>
            <c:numRef>
              <c:f>Sheet1!$B$3:$L$3</c:f>
              <c:numCache>
                <c:formatCode>_(* #,##0.00_);_(* \(#,##0.00\);_(* "-"??_);_(@_)</c:formatCode>
                <c:ptCount val="11"/>
                <c:pt idx="0">
                  <c:v>-0.10000000000000009</c:v>
                </c:pt>
                <c:pt idx="1">
                  <c:v>4.9999999999999822E-2</c:v>
                </c:pt>
                <c:pt idx="2">
                  <c:v>0.12999999999999989</c:v>
                </c:pt>
                <c:pt idx="3">
                  <c:v>0.18000000000000016</c:v>
                </c:pt>
                <c:pt idx="4">
                  <c:v>-2.9999999999999805E-2</c:v>
                </c:pt>
                <c:pt idx="5">
                  <c:v>0.17999999999999972</c:v>
                </c:pt>
                <c:pt idx="6">
                  <c:v>0.20999999999999996</c:v>
                </c:pt>
                <c:pt idx="7">
                  <c:v>7.9999999999999627E-2</c:v>
                </c:pt>
                <c:pt idx="8">
                  <c:v>-0.10999999999999988</c:v>
                </c:pt>
                <c:pt idx="9">
                  <c:v>0.18000000000000016</c:v>
                </c:pt>
                <c:pt idx="10">
                  <c:v>1.0000000000000231E-2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3FE-43E6-B4E9-69543802A30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CVPA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 Invitations to KU activities </c:v>
                </c:pt>
                <c:pt idx="1">
                  <c:v> Email </c:v>
                </c:pt>
                <c:pt idx="2">
                  <c:v> KU website </c:v>
                </c:pt>
                <c:pt idx="3">
                  <c:v> The Tower Magazine </c:v>
                </c:pt>
                <c:pt idx="4">
                  <c:v> Invitations to alumni activities </c:v>
                </c:pt>
                <c:pt idx="5">
                  <c:v> Social media </c:v>
                </c:pt>
                <c:pt idx="6">
                  <c:v> Maroon &amp; Gold alumni email </c:v>
                </c:pt>
                <c:pt idx="7">
                  <c:v> Periodic informational communications </c:v>
                </c:pt>
                <c:pt idx="8">
                  <c:v> Communication regarding services and benefits </c:v>
                </c:pt>
                <c:pt idx="9">
                  <c:v> Foundation &amp; Alumni Relations website </c:v>
                </c:pt>
                <c:pt idx="10">
                  <c:v> Reunion mailings </c:v>
                </c:pt>
              </c:strCache>
            </c:strRef>
          </c:cat>
          <c:val>
            <c:numRef>
              <c:f>Sheet1!$B$4:$L$4</c:f>
              <c:numCache>
                <c:formatCode>_(* #,##0.00_);_(* \(#,##0.00\);_(* "-"??_);_(@_)</c:formatCode>
                <c:ptCount val="11"/>
                <c:pt idx="0">
                  <c:v>-2.0000000000000018E-2</c:v>
                </c:pt>
                <c:pt idx="1">
                  <c:v>-5.0000000000000266E-2</c:v>
                </c:pt>
                <c:pt idx="2">
                  <c:v>6.999999999999984E-2</c:v>
                </c:pt>
                <c:pt idx="3">
                  <c:v>0.23999999999999977</c:v>
                </c:pt>
                <c:pt idx="4">
                  <c:v>-0.10999999999999988</c:v>
                </c:pt>
                <c:pt idx="5">
                  <c:v>2.0000000000000018E-2</c:v>
                </c:pt>
                <c:pt idx="6">
                  <c:v>0.16999999999999993</c:v>
                </c:pt>
                <c:pt idx="7">
                  <c:v>-8.0000000000000071E-2</c:v>
                </c:pt>
                <c:pt idx="8">
                  <c:v>-0.24000000000000021</c:v>
                </c:pt>
                <c:pt idx="9">
                  <c:v>0.19000000000000039</c:v>
                </c:pt>
                <c:pt idx="10">
                  <c:v>-8.0000000000000071E-2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3FE-43E6-B4E9-69543802A30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COB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 Invitations to KU activities </c:v>
                </c:pt>
                <c:pt idx="1">
                  <c:v> Email </c:v>
                </c:pt>
                <c:pt idx="2">
                  <c:v> KU website </c:v>
                </c:pt>
                <c:pt idx="3">
                  <c:v> The Tower Magazine </c:v>
                </c:pt>
                <c:pt idx="4">
                  <c:v> Invitations to alumni activities </c:v>
                </c:pt>
                <c:pt idx="5">
                  <c:v> Social media </c:v>
                </c:pt>
                <c:pt idx="6">
                  <c:v> Maroon &amp; Gold alumni email </c:v>
                </c:pt>
                <c:pt idx="7">
                  <c:v> Periodic informational communications </c:v>
                </c:pt>
                <c:pt idx="8">
                  <c:v> Communication regarding services and benefits </c:v>
                </c:pt>
                <c:pt idx="9">
                  <c:v> Foundation &amp; Alumni Relations website </c:v>
                </c:pt>
                <c:pt idx="10">
                  <c:v> Reunion mailings </c:v>
                </c:pt>
              </c:strCache>
            </c:strRef>
          </c:cat>
          <c:val>
            <c:numRef>
              <c:f>Sheet1!$B$5:$L$5</c:f>
              <c:numCache>
                <c:formatCode>_(* #,##0.00_);_(* \(#,##0.00\);_(* "-"??_);_(@_)</c:formatCode>
                <c:ptCount val="11"/>
                <c:pt idx="0">
                  <c:v>-0.21999999999999975</c:v>
                </c:pt>
                <c:pt idx="1">
                  <c:v>-2.9999999999999805E-2</c:v>
                </c:pt>
                <c:pt idx="2">
                  <c:v>0.18000000000000016</c:v>
                </c:pt>
                <c:pt idx="3">
                  <c:v>0.10000000000000009</c:v>
                </c:pt>
                <c:pt idx="4">
                  <c:v>-0.13000000000000034</c:v>
                </c:pt>
                <c:pt idx="5">
                  <c:v>0.12999999999999989</c:v>
                </c:pt>
                <c:pt idx="6">
                  <c:v>8.0000000000000071E-2</c:v>
                </c:pt>
                <c:pt idx="7">
                  <c:v>0.10000000000000009</c:v>
                </c:pt>
                <c:pt idx="8">
                  <c:v>-6.999999999999984E-2</c:v>
                </c:pt>
                <c:pt idx="9">
                  <c:v>0.16000000000000014</c:v>
                </c:pt>
                <c:pt idx="10">
                  <c:v>9.0000000000000302E-2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3FE-43E6-B4E9-69543802A3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3958200"/>
        <c:axId val="643961336"/>
      </c:barChart>
      <c:catAx>
        <c:axId val="6439582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100"/>
            </a:pPr>
            <a:endParaRPr lang="en-US"/>
          </a:p>
        </c:txPr>
        <c:crossAx val="64396133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643961336"/>
        <c:scaling>
          <c:orientation val="minMax"/>
          <c:max val="0.8"/>
          <c:min val="-0.8"/>
        </c:scaling>
        <c:delete val="0"/>
        <c:axPos val="t"/>
        <c:majorGridlines/>
        <c:numFmt formatCode="_(* #,##0.00_);_(* \(#,##0.00\);_(* &quot;-&quot;??_);_(@_)" sourceLinked="1"/>
        <c:majorTickMark val="out"/>
        <c:minorTickMark val="none"/>
        <c:tickLblPos val="none"/>
        <c:crossAx val="643958200"/>
        <c:crosses val="autoZero"/>
        <c:crossBetween val="between"/>
        <c:majorUnit val="0.5"/>
        <c:minorUnit val="0.04"/>
      </c:valAx>
    </c:plotArea>
    <c:legend>
      <c:legendPos val="b"/>
      <c:layout>
        <c:manualLayout>
          <c:xMode val="edge"/>
          <c:yMode val="edge"/>
          <c:x val="0"/>
          <c:y val="0.89463211273348198"/>
          <c:w val="1"/>
          <c:h val="9.5427435387674106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Supplement!$M$3</c:f>
              <c:strCache>
                <c:ptCount val="1"/>
                <c:pt idx="0">
                  <c:v>Corr_Residence in-state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3122089518011348E-2"/>
                  <c:y val="-0.1316049377598719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Foundation &amp; Alumni Relations website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FCF-408E-8EB0-F0BD754B0B9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303257890434582"/>
                  <c:y val="-5.669135780425255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KU website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FCF-408E-8EB0-F0BD754B0B9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275688991304047E-2"/>
                  <c:y val="-2.024691350151875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Maroon &amp; Gold alumni email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FCF-408E-8EB0-F0BD754B0B9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1929822939129084E-2"/>
                  <c:y val="4.859259240364501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Reunion mailings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FCF-408E-8EB0-F0BD754B0B9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2205511930433239E-2"/>
                  <c:y val="2.429629620182250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Email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FCF-408E-8EB0-F0BD754B0B98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21138560210682836"/>
                  <c:y val="9.11111107568344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Communication regarding services and benefits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FCF-408E-8EB0-F0BD754B0B98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21769350091480388"/>
                  <c:y val="-0.1076323879459000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Invitations to KU activities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FCF-408E-8EB0-F0BD754B0B98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4955244693167233E-2"/>
                  <c:y val="5.466666645410064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The Tower Magazine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FCF-408E-8EB0-F0BD754B0B98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5.8718222807452314E-3"/>
                  <c:y val="6.681481455501189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Periodic informational communications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FCF-408E-8EB0-F0BD754B0B98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0.26050898367154085"/>
                  <c:y val="-5.669141876513893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Invitations to alumni activities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FCF-408E-8EB0-F0BD754B0B98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3.6698889254657696E-2"/>
                  <c:y val="3.644444430273369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Social media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FCF-408E-8EB0-F0BD754B0B98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FCF-408E-8EB0-F0BD754B0B98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DFCF-408E-8EB0-F0BD754B0B98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FCF-408E-8EB0-F0BD754B0B98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DFCF-408E-8EB0-F0BD754B0B98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DFCF-408E-8EB0-F0BD754B0B98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DFCF-408E-8EB0-F0BD754B0B98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DFCF-408E-8EB0-F0BD754B0B98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DFCF-408E-8EB0-F0BD754B0B98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DFCF-408E-8EB0-F0BD754B0B98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DFCF-408E-8EB0-F0BD754B0B98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DFCF-408E-8EB0-F0BD754B0B98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DFCF-408E-8EB0-F0BD754B0B98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DFCF-408E-8EB0-F0BD754B0B98}"/>
                </c:ext>
                <c:ext xmlns:c15="http://schemas.microsoft.com/office/drawing/2012/chart" uri="{CE6537A1-D6FC-4f65-9D91-7224C49458BB}"/>
              </c:extLst>
            </c:dLbl>
            <c:dLbl>
              <c:idx val="2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DFCF-408E-8EB0-F0BD754B0B98}"/>
                </c:ext>
                <c:ext xmlns:c15="http://schemas.microsoft.com/office/drawing/2012/chart" uri="{CE6537A1-D6FC-4f65-9D91-7224C49458BB}"/>
              </c:extLst>
            </c:dLbl>
            <c:dLbl>
              <c:idx val="25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DFCF-408E-8EB0-F0BD754B0B98}"/>
                </c:ext>
                <c:ext xmlns:c15="http://schemas.microsoft.com/office/drawing/2012/chart" uri="{CE6537A1-D6FC-4f65-9D91-7224C49458BB}"/>
              </c:extLst>
            </c:dLbl>
            <c:dLbl>
              <c:idx val="26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DFCF-408E-8EB0-F0BD754B0B98}"/>
                </c:ext>
                <c:ext xmlns:c15="http://schemas.microsoft.com/office/drawing/2012/chart" uri="{CE6537A1-D6FC-4f65-9D91-7224C49458BB}"/>
              </c:extLst>
            </c:dLbl>
            <c:dLbl>
              <c:idx val="27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DFCF-408E-8EB0-F0BD754B0B98}"/>
                </c:ext>
                <c:ext xmlns:c15="http://schemas.microsoft.com/office/drawing/2012/chart" uri="{CE6537A1-D6FC-4f65-9D91-7224C49458BB}"/>
              </c:extLst>
            </c:dLbl>
            <c:dLbl>
              <c:idx val="28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DFCF-408E-8EB0-F0BD754B0B98}"/>
                </c:ext>
                <c:ext xmlns:c15="http://schemas.microsoft.com/office/drawing/2012/chart" uri="{CE6537A1-D6FC-4f65-9D91-7224C49458BB}"/>
              </c:extLst>
            </c:dLbl>
            <c:dLbl>
              <c:idx val="29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DFCF-408E-8EB0-F0BD754B0B98}"/>
                </c:ext>
                <c:ext xmlns:c15="http://schemas.microsoft.com/office/drawing/2012/chart" uri="{CE6537A1-D6FC-4f65-9D91-7224C49458BB}"/>
              </c:extLst>
            </c:dLbl>
            <c:dLbl>
              <c:idx val="3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DFCF-408E-8EB0-F0BD754B0B98}"/>
                </c:ext>
                <c:ext xmlns:c15="http://schemas.microsoft.com/office/drawing/2012/chart" uri="{CE6537A1-D6FC-4f65-9D91-7224C49458BB}"/>
              </c:extLst>
            </c:dLbl>
            <c:dLbl>
              <c:idx val="3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DFCF-408E-8EB0-F0BD754B0B98}"/>
                </c:ext>
                <c:ext xmlns:c15="http://schemas.microsoft.com/office/drawing/2012/chart" uri="{CE6537A1-D6FC-4f65-9D91-7224C49458BB}"/>
              </c:extLst>
            </c:dLbl>
            <c:dLbl>
              <c:idx val="3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DFCF-408E-8EB0-F0BD754B0B98}"/>
                </c:ext>
                <c:ext xmlns:c15="http://schemas.microsoft.com/office/drawing/2012/chart" uri="{CE6537A1-D6FC-4f65-9D91-7224C49458BB}"/>
              </c:extLst>
            </c:dLbl>
            <c:dLbl>
              <c:idx val="3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DFCF-408E-8EB0-F0BD754B0B98}"/>
                </c:ext>
                <c:ext xmlns:c15="http://schemas.microsoft.com/office/drawing/2012/chart" uri="{CE6537A1-D6FC-4f65-9D91-7224C49458BB}"/>
              </c:extLst>
            </c:dLbl>
            <c:dLbl>
              <c:idx val="3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DFCF-408E-8EB0-F0BD754B0B98}"/>
                </c:ext>
                <c:ext xmlns:c15="http://schemas.microsoft.com/office/drawing/2012/chart" uri="{CE6537A1-D6FC-4f65-9D91-7224C49458BB}"/>
              </c:extLst>
            </c:dLbl>
            <c:dLbl>
              <c:idx val="35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DFCF-408E-8EB0-F0BD754B0B98}"/>
                </c:ext>
                <c:ext xmlns:c15="http://schemas.microsoft.com/office/drawing/2012/chart" uri="{CE6537A1-D6FC-4f65-9D91-7224C49458BB}"/>
              </c:extLst>
            </c:dLbl>
            <c:dLbl>
              <c:idx val="36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DFCF-408E-8EB0-F0BD754B0B98}"/>
                </c:ext>
                <c:ext xmlns:c15="http://schemas.microsoft.com/office/drawing/2012/chart" uri="{CE6537A1-D6FC-4f65-9D91-7224C49458BB}"/>
              </c:extLst>
            </c:dLbl>
            <c:dLbl>
              <c:idx val="37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DFCF-408E-8EB0-F0BD754B0B98}"/>
                </c:ext>
                <c:ext xmlns:c15="http://schemas.microsoft.com/office/drawing/2012/chart" uri="{CE6537A1-D6FC-4f65-9D91-7224C49458BB}"/>
              </c:extLst>
            </c:dLbl>
            <c:dLbl>
              <c:idx val="38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DFCF-408E-8EB0-F0BD754B0B98}"/>
                </c:ext>
                <c:ext xmlns:c15="http://schemas.microsoft.com/office/drawing/2012/chart" uri="{CE6537A1-D6FC-4f65-9D91-7224C49458BB}"/>
              </c:extLst>
            </c:dLbl>
            <c:dLbl>
              <c:idx val="39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DFCF-408E-8EB0-F0BD754B0B98}"/>
                </c:ext>
                <c:ext xmlns:c15="http://schemas.microsoft.com/office/drawing/2012/chart" uri="{CE6537A1-D6FC-4f65-9D91-7224C49458BB}"/>
              </c:extLst>
            </c:dLbl>
            <c:dLbl>
              <c:idx val="4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DFCF-408E-8EB0-F0BD754B0B98}"/>
                </c:ext>
                <c:ext xmlns:c15="http://schemas.microsoft.com/office/drawing/2012/chart" uri="{CE6537A1-D6FC-4f65-9D91-7224C49458BB}"/>
              </c:extLst>
            </c:dLbl>
            <c:dLbl>
              <c:idx val="4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DFCF-408E-8EB0-F0BD754B0B98}"/>
                </c:ext>
                <c:ext xmlns:c15="http://schemas.microsoft.com/office/drawing/2012/chart" uri="{CE6537A1-D6FC-4f65-9D91-7224C49458BB}"/>
              </c:extLst>
            </c:dLbl>
            <c:dLbl>
              <c:idx val="4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DFCF-408E-8EB0-F0BD754B0B98}"/>
                </c:ext>
                <c:ext xmlns:c15="http://schemas.microsoft.com/office/drawing/2012/chart" uri="{CE6537A1-D6FC-4f65-9D91-7224C49458BB}"/>
              </c:extLst>
            </c:dLbl>
            <c:dLbl>
              <c:idx val="4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DFCF-408E-8EB0-F0BD754B0B98}"/>
                </c:ext>
                <c:ext xmlns:c15="http://schemas.microsoft.com/office/drawing/2012/chart" uri="{CE6537A1-D6FC-4f65-9D91-7224C49458BB}"/>
              </c:extLst>
            </c:dLbl>
            <c:dLbl>
              <c:idx val="4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C-DFCF-408E-8EB0-F0BD754B0B98}"/>
                </c:ext>
                <c:ext xmlns:c15="http://schemas.microsoft.com/office/drawing/2012/chart" uri="{CE6537A1-D6FC-4f65-9D91-7224C49458BB}"/>
              </c:extLst>
            </c:dLbl>
            <c:dLbl>
              <c:idx val="45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D-DFCF-408E-8EB0-F0BD754B0B98}"/>
                </c:ext>
                <c:ext xmlns:c15="http://schemas.microsoft.com/office/drawing/2012/chart" uri="{CE6537A1-D6FC-4f65-9D91-7224C49458BB}"/>
              </c:extLst>
            </c:dLbl>
            <c:dLbl>
              <c:idx val="46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E-DFCF-408E-8EB0-F0BD754B0B9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Supplement!$L$4:$L$50</c:f>
              <c:numCache>
                <c:formatCode>_(* #,##0.00_);_(* \(#,##0.00\);_(* "-"??_);_(@_)</c:formatCode>
                <c:ptCount val="47"/>
                <c:pt idx="0">
                  <c:v>0.2200000000000002</c:v>
                </c:pt>
                <c:pt idx="1">
                  <c:v>0.14000000000000012</c:v>
                </c:pt>
                <c:pt idx="2">
                  <c:v>0.15000000000000036</c:v>
                </c:pt>
                <c:pt idx="3">
                  <c:v>9.9999999999997868E-3</c:v>
                </c:pt>
                <c:pt idx="4">
                  <c:v>0</c:v>
                </c:pt>
                <c:pt idx="5">
                  <c:v>-0.10000000000000009</c:v>
                </c:pt>
                <c:pt idx="6">
                  <c:v>-6.999999999999984E-2</c:v>
                </c:pt>
                <c:pt idx="7" formatCode="General">
                  <c:v>0.20000000000000018</c:v>
                </c:pt>
                <c:pt idx="8" formatCode="General">
                  <c:v>4.9999999999999822E-2</c:v>
                </c:pt>
                <c:pt idx="9" formatCode="General">
                  <c:v>-5.0000000000000266E-2</c:v>
                </c:pt>
                <c:pt idx="10" formatCode="General">
                  <c:v>0.12999999999999989</c:v>
                </c:pt>
              </c:numCache>
            </c:numRef>
          </c:xVal>
          <c:yVal>
            <c:numRef>
              <c:f>Supplement!$M$4:$M$50</c:f>
              <c:numCache>
                <c:formatCode>0%</c:formatCode>
                <c:ptCount val="47"/>
                <c:pt idx="0">
                  <c:v>0.373</c:v>
                </c:pt>
                <c:pt idx="1">
                  <c:v>0.374</c:v>
                </c:pt>
                <c:pt idx="2">
                  <c:v>0.35499999999999998</c:v>
                </c:pt>
                <c:pt idx="3">
                  <c:v>0.28999999999999998</c:v>
                </c:pt>
                <c:pt idx="4">
                  <c:v>0.32900000000000001</c:v>
                </c:pt>
                <c:pt idx="5">
                  <c:v>0.32200000000000001</c:v>
                </c:pt>
                <c:pt idx="6">
                  <c:v>0.38300000000000001</c:v>
                </c:pt>
                <c:pt idx="7">
                  <c:v>0.29499999999999998</c:v>
                </c:pt>
                <c:pt idx="8">
                  <c:v>0.33600000000000002</c:v>
                </c:pt>
                <c:pt idx="9">
                  <c:v>0.34899999999999998</c:v>
                </c:pt>
                <c:pt idx="10">
                  <c:v>0.33600000000000002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F-DFCF-408E-8EB0-F0BD754B0B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3963296"/>
        <c:axId val="643965648"/>
      </c:scatterChart>
      <c:valAx>
        <c:axId val="643963296"/>
        <c:scaling>
          <c:orientation val="minMax"/>
          <c:min val="-0.25"/>
        </c:scaling>
        <c:delete val="0"/>
        <c:axPos val="b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3965648"/>
        <c:crosses val="autoZero"/>
        <c:crossBetween val="midCat"/>
      </c:valAx>
      <c:valAx>
        <c:axId val="643965648"/>
        <c:scaling>
          <c:orientation val="minMax"/>
          <c:max val="0.5"/>
          <c:min val="0.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39632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299119962945801"/>
          <c:y val="2.89473684210526E-2"/>
          <c:w val="0.47218642890226997"/>
          <c:h val="0.794438158214183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All School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Sheet1!$B$1:$K$1</c:f>
              <c:strCache>
                <c:ptCount val="10"/>
                <c:pt idx="0">
                  <c:v> Read Maroon &amp; Gold alumni email </c:v>
                </c:pt>
                <c:pt idx="1">
                  <c:v> Read the Tower Magazine </c:v>
                </c:pt>
                <c:pt idx="2">
                  <c:v> Get in touch with other alumni </c:v>
                </c:pt>
                <c:pt idx="3">
                  <c:v> Visit campus </c:v>
                </c:pt>
                <c:pt idx="4">
                  <c:v> Visit KU website </c:v>
                </c:pt>
                <c:pt idx="5">
                  <c:v> Engage with KU on social media (Twitter, Facebook, LinkedIn, etc.) </c:v>
                </c:pt>
                <c:pt idx="6">
                  <c:v> Attend KU sporting events </c:v>
                </c:pt>
                <c:pt idx="7">
                  <c:v> Attend local Alumni Association events </c:v>
                </c:pt>
                <c:pt idx="8">
                  <c:v> Attend class reunions </c:v>
                </c:pt>
                <c:pt idx="9">
                  <c:v> Volunteer to work on campus/event </c:v>
                </c:pt>
              </c:strCache>
            </c:strRef>
          </c:cat>
          <c:val>
            <c:numRef>
              <c:f>Sheet1!$B$2:$K$2</c:f>
              <c:numCache>
                <c:formatCode>_(* #,##0.00_);_(* \(#,##0.00\);_(* "-"??_);_(@_)</c:formatCode>
                <c:ptCount val="10"/>
                <c:pt idx="0">
                  <c:v>3.2865067643410053</c:v>
                </c:pt>
                <c:pt idx="1">
                  <c:v>3.3477554571686428</c:v>
                </c:pt>
                <c:pt idx="2">
                  <c:v>2.8268337037785618</c:v>
                </c:pt>
                <c:pt idx="3">
                  <c:v>2.753809263443566</c:v>
                </c:pt>
                <c:pt idx="4">
                  <c:v>2.7210345163304201</c:v>
                </c:pt>
                <c:pt idx="5">
                  <c:v>1.9403453382844693</c:v>
                </c:pt>
                <c:pt idx="6">
                  <c:v>2.1977736883275969</c:v>
                </c:pt>
                <c:pt idx="7">
                  <c:v>1.9315020958067648</c:v>
                </c:pt>
                <c:pt idx="8">
                  <c:v>1.4992676371104057</c:v>
                </c:pt>
                <c:pt idx="9">
                  <c:v>1.3813818689570729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1B-402B-A7C9-8139BC50ED1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Comps 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cat>
            <c:strRef>
              <c:f>Sheet1!$B$1:$K$1</c:f>
              <c:strCache>
                <c:ptCount val="10"/>
                <c:pt idx="0">
                  <c:v> Read Maroon &amp; Gold alumni email </c:v>
                </c:pt>
                <c:pt idx="1">
                  <c:v> Read the Tower Magazine </c:v>
                </c:pt>
                <c:pt idx="2">
                  <c:v> Get in touch with other alumni </c:v>
                </c:pt>
                <c:pt idx="3">
                  <c:v> Visit campus </c:v>
                </c:pt>
                <c:pt idx="4">
                  <c:v> Visit KU website </c:v>
                </c:pt>
                <c:pt idx="5">
                  <c:v> Engage with KU on social media (Twitter, Facebook, LinkedIn, etc.) </c:v>
                </c:pt>
                <c:pt idx="6">
                  <c:v> Attend KU sporting events </c:v>
                </c:pt>
                <c:pt idx="7">
                  <c:v> Attend local Alumni Association events </c:v>
                </c:pt>
                <c:pt idx="8">
                  <c:v> Attend class reunions </c:v>
                </c:pt>
                <c:pt idx="9">
                  <c:v> Volunteer to work on campus/event </c:v>
                </c:pt>
              </c:strCache>
            </c:strRef>
          </c:cat>
          <c:val>
            <c:numRef>
              <c:f>Sheet1!$B$3:$K$3</c:f>
              <c:numCache>
                <c:formatCode>_(* #,##0.00_);_(* \(#,##0.00\);_(* "-"??_);_(@_)</c:formatCode>
                <c:ptCount val="10"/>
                <c:pt idx="0">
                  <c:v>3.29</c:v>
                </c:pt>
                <c:pt idx="1">
                  <c:v>3.48</c:v>
                </c:pt>
                <c:pt idx="2">
                  <c:v>2.92</c:v>
                </c:pt>
                <c:pt idx="3">
                  <c:v>2.69</c:v>
                </c:pt>
                <c:pt idx="4">
                  <c:v>2.71</c:v>
                </c:pt>
                <c:pt idx="5">
                  <c:v>1.9833333333333334</c:v>
                </c:pt>
                <c:pt idx="6">
                  <c:v>1.82</c:v>
                </c:pt>
                <c:pt idx="7">
                  <c:v>1.93</c:v>
                </c:pt>
                <c:pt idx="8">
                  <c:v>1.49</c:v>
                </c:pt>
                <c:pt idx="9">
                  <c:v>1.38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1B-402B-A7C9-8139BC50ED1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Kutztown University 2018 </c:v>
                </c:pt>
              </c:strCache>
            </c:strRef>
          </c:tx>
          <c:spPr>
            <a:solidFill>
              <a:srgbClr val="701931"/>
            </a:solidFill>
          </c:spPr>
          <c:invertIfNegative val="0"/>
          <c:cat>
            <c:strRef>
              <c:f>Sheet1!$B$1:$K$1</c:f>
              <c:strCache>
                <c:ptCount val="10"/>
                <c:pt idx="0">
                  <c:v> Read Maroon &amp; Gold alumni email </c:v>
                </c:pt>
                <c:pt idx="1">
                  <c:v> Read the Tower Magazine </c:v>
                </c:pt>
                <c:pt idx="2">
                  <c:v> Get in touch with other alumni </c:v>
                </c:pt>
                <c:pt idx="3">
                  <c:v> Visit campus </c:v>
                </c:pt>
                <c:pt idx="4">
                  <c:v> Visit KU website </c:v>
                </c:pt>
                <c:pt idx="5">
                  <c:v> Engage with KU on social media (Twitter, Facebook, LinkedIn, etc.) </c:v>
                </c:pt>
                <c:pt idx="6">
                  <c:v> Attend KU sporting events </c:v>
                </c:pt>
                <c:pt idx="7">
                  <c:v> Attend local Alumni Association events </c:v>
                </c:pt>
                <c:pt idx="8">
                  <c:v> Attend class reunions </c:v>
                </c:pt>
                <c:pt idx="9">
                  <c:v> Volunteer to work on campus/event </c:v>
                </c:pt>
              </c:strCache>
            </c:strRef>
          </c:cat>
          <c:val>
            <c:numRef>
              <c:f>Sheet1!$B$4:$K$4</c:f>
              <c:numCache>
                <c:formatCode>_(* #,##0.00_);_(* \(#,##0.00\);_(* "-"??_);_(@_)</c:formatCode>
                <c:ptCount val="10"/>
                <c:pt idx="0">
                  <c:v>3</c:v>
                </c:pt>
                <c:pt idx="1">
                  <c:v>3</c:v>
                </c:pt>
                <c:pt idx="2">
                  <c:v>2.86</c:v>
                </c:pt>
                <c:pt idx="3">
                  <c:v>2.79</c:v>
                </c:pt>
                <c:pt idx="4">
                  <c:v>2.69</c:v>
                </c:pt>
                <c:pt idx="5">
                  <c:v>2.2000000000000002</c:v>
                </c:pt>
                <c:pt idx="6">
                  <c:v>1.9</c:v>
                </c:pt>
                <c:pt idx="7">
                  <c:v>1.77</c:v>
                </c:pt>
                <c:pt idx="8">
                  <c:v>1.31</c:v>
                </c:pt>
                <c:pt idx="9">
                  <c:v>1.27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1B-402B-A7C9-8139BC50ED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3959376"/>
        <c:axId val="643955848"/>
      </c:barChart>
      <c:catAx>
        <c:axId val="6439593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643955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3955848"/>
        <c:scaling>
          <c:orientation val="minMax"/>
          <c:max val="4"/>
          <c:min val="1"/>
        </c:scaling>
        <c:delete val="1"/>
        <c:axPos val="t"/>
        <c:majorGridlines/>
        <c:numFmt formatCode="_(* #,##0.00_);_(* \(#,##0.00\);_(* &quot;-&quot;??_);_(@_)" sourceLinked="1"/>
        <c:majorTickMark val="out"/>
        <c:minorTickMark val="none"/>
        <c:tickLblPos val="none"/>
        <c:crossAx val="643959376"/>
        <c:crosses val="autoZero"/>
        <c:crossBetween val="between"/>
        <c:majorUnit val="1"/>
        <c:minorUnit val="1"/>
      </c:valAx>
    </c:plotArea>
    <c:legend>
      <c:legendPos val="b"/>
      <c:layout>
        <c:manualLayout>
          <c:xMode val="edge"/>
          <c:yMode val="edge"/>
          <c:x val="0"/>
          <c:y val="0.88451688945269102"/>
          <c:w val="1"/>
          <c:h val="6.3714915211141421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962258632847798"/>
          <c:y val="2.23150677593872E-2"/>
          <c:w val="0.53937843057048496"/>
          <c:h val="0.779942247478806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Woodstock\ Vietnam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Sheet1!$B$1:$K$1</c:f>
              <c:strCache>
                <c:ptCount val="10"/>
                <c:pt idx="0">
                  <c:v> Read Maroon &amp; Gold alumni email </c:v>
                </c:pt>
                <c:pt idx="1">
                  <c:v> Read the Tower Magazine </c:v>
                </c:pt>
                <c:pt idx="2">
                  <c:v> Get in touch with other alumni </c:v>
                </c:pt>
                <c:pt idx="3">
                  <c:v> Visit campus </c:v>
                </c:pt>
                <c:pt idx="4">
                  <c:v> Visit KU website </c:v>
                </c:pt>
                <c:pt idx="5">
                  <c:v> Engage with KU on social media (Twitter, Facebook, LinkedIn, etc.) </c:v>
                </c:pt>
                <c:pt idx="6">
                  <c:v> Attend KU sporting events </c:v>
                </c:pt>
                <c:pt idx="7">
                  <c:v> Attend local Alumni Association events </c:v>
                </c:pt>
                <c:pt idx="8">
                  <c:v> Attend class reunions </c:v>
                </c:pt>
                <c:pt idx="9">
                  <c:v> Volunteer to work on campus/event </c:v>
                </c:pt>
              </c:strCache>
            </c:strRef>
          </c:cat>
          <c:val>
            <c:numRef>
              <c:f>Sheet1!$B$2:$K$2</c:f>
              <c:numCache>
                <c:formatCode>_(* #,##0.00_);_(* \(#,##0.00\);_(* "-"??_);_(@_)</c:formatCode>
                <c:ptCount val="10"/>
                <c:pt idx="0">
                  <c:v>3.61</c:v>
                </c:pt>
                <c:pt idx="1">
                  <c:v>3.62</c:v>
                </c:pt>
                <c:pt idx="2">
                  <c:v>2.99</c:v>
                </c:pt>
                <c:pt idx="3">
                  <c:v>2.89</c:v>
                </c:pt>
                <c:pt idx="4">
                  <c:v>2.57</c:v>
                </c:pt>
                <c:pt idx="5">
                  <c:v>1.49</c:v>
                </c:pt>
                <c:pt idx="6">
                  <c:v>2.0299999999999998</c:v>
                </c:pt>
                <c:pt idx="7">
                  <c:v>2.29</c:v>
                </c:pt>
                <c:pt idx="8">
                  <c:v>2.08</c:v>
                </c:pt>
                <c:pt idx="9">
                  <c:v>1.27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A8-41D5-988E-C3C16AE13DF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Post Watergate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Sheet1!$B$1:$K$1</c:f>
              <c:strCache>
                <c:ptCount val="10"/>
                <c:pt idx="0">
                  <c:v> Read Maroon &amp; Gold alumni email </c:v>
                </c:pt>
                <c:pt idx="1">
                  <c:v> Read the Tower Magazine </c:v>
                </c:pt>
                <c:pt idx="2">
                  <c:v> Get in touch with other alumni </c:v>
                </c:pt>
                <c:pt idx="3">
                  <c:v> Visit campus </c:v>
                </c:pt>
                <c:pt idx="4">
                  <c:v> Visit KU website </c:v>
                </c:pt>
                <c:pt idx="5">
                  <c:v> Engage with KU on social media (Twitter, Facebook, LinkedIn, etc.) </c:v>
                </c:pt>
                <c:pt idx="6">
                  <c:v> Attend KU sporting events </c:v>
                </c:pt>
                <c:pt idx="7">
                  <c:v> Attend local Alumni Association events </c:v>
                </c:pt>
                <c:pt idx="8">
                  <c:v> Attend class reunions </c:v>
                </c:pt>
                <c:pt idx="9">
                  <c:v> Volunteer to work on campus/event </c:v>
                </c:pt>
              </c:strCache>
            </c:strRef>
          </c:cat>
          <c:val>
            <c:numRef>
              <c:f>Sheet1!$B$3:$K$3</c:f>
              <c:numCache>
                <c:formatCode>_(* #,##0.00_);_(* \(#,##0.00\);_(* "-"??_);_(@_)</c:formatCode>
                <c:ptCount val="10"/>
                <c:pt idx="0">
                  <c:v>3.46</c:v>
                </c:pt>
                <c:pt idx="1">
                  <c:v>3.57</c:v>
                </c:pt>
                <c:pt idx="2">
                  <c:v>2.84</c:v>
                </c:pt>
                <c:pt idx="3">
                  <c:v>2.87</c:v>
                </c:pt>
                <c:pt idx="4">
                  <c:v>2.64</c:v>
                </c:pt>
                <c:pt idx="5">
                  <c:v>1.81</c:v>
                </c:pt>
                <c:pt idx="6">
                  <c:v>1.93</c:v>
                </c:pt>
                <c:pt idx="7">
                  <c:v>2.02</c:v>
                </c:pt>
                <c:pt idx="8">
                  <c:v>1.43</c:v>
                </c:pt>
                <c:pt idx="9">
                  <c:v>1.29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9A8-41D5-988E-C3C16AE13DF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Yuppie\End of Cold War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Sheet1!$B$1:$K$1</c:f>
              <c:strCache>
                <c:ptCount val="10"/>
                <c:pt idx="0">
                  <c:v> Read Maroon &amp; Gold alumni email </c:v>
                </c:pt>
                <c:pt idx="1">
                  <c:v> Read the Tower Magazine </c:v>
                </c:pt>
                <c:pt idx="2">
                  <c:v> Get in touch with other alumni </c:v>
                </c:pt>
                <c:pt idx="3">
                  <c:v> Visit campus </c:v>
                </c:pt>
                <c:pt idx="4">
                  <c:v> Visit KU website </c:v>
                </c:pt>
                <c:pt idx="5">
                  <c:v> Engage with KU on social media (Twitter, Facebook, LinkedIn, etc.) </c:v>
                </c:pt>
                <c:pt idx="6">
                  <c:v> Attend KU sporting events </c:v>
                </c:pt>
                <c:pt idx="7">
                  <c:v> Attend local Alumni Association events </c:v>
                </c:pt>
                <c:pt idx="8">
                  <c:v> Attend class reunions </c:v>
                </c:pt>
                <c:pt idx="9">
                  <c:v> Volunteer to work on campus/event </c:v>
                </c:pt>
              </c:strCache>
            </c:strRef>
          </c:cat>
          <c:val>
            <c:numRef>
              <c:f>Sheet1!$B$4:$K$4</c:f>
              <c:numCache>
                <c:formatCode>_(* #,##0.00_);_(* \(#,##0.00\);_(* "-"??_);_(@_)</c:formatCode>
                <c:ptCount val="10"/>
                <c:pt idx="0">
                  <c:v>3.4</c:v>
                </c:pt>
                <c:pt idx="1">
                  <c:v>3.64</c:v>
                </c:pt>
                <c:pt idx="2">
                  <c:v>2.91</c:v>
                </c:pt>
                <c:pt idx="3">
                  <c:v>2.89</c:v>
                </c:pt>
                <c:pt idx="4">
                  <c:v>2.75</c:v>
                </c:pt>
                <c:pt idx="5">
                  <c:v>1.96</c:v>
                </c:pt>
                <c:pt idx="6">
                  <c:v>2.0499999999999998</c:v>
                </c:pt>
                <c:pt idx="7">
                  <c:v>1.94</c:v>
                </c:pt>
                <c:pt idx="8">
                  <c:v>1.38</c:v>
                </c:pt>
                <c:pt idx="9">
                  <c:v>1.22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9A8-41D5-988E-C3C16AE13DF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Electronic Revolution\Dot-Com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Sheet1!$B$1:$K$1</c:f>
              <c:strCache>
                <c:ptCount val="10"/>
                <c:pt idx="0">
                  <c:v> Read Maroon &amp; Gold alumni email </c:v>
                </c:pt>
                <c:pt idx="1">
                  <c:v> Read the Tower Magazine </c:v>
                </c:pt>
                <c:pt idx="2">
                  <c:v> Get in touch with other alumni </c:v>
                </c:pt>
                <c:pt idx="3">
                  <c:v> Visit campus </c:v>
                </c:pt>
                <c:pt idx="4">
                  <c:v> Visit KU website </c:v>
                </c:pt>
                <c:pt idx="5">
                  <c:v> Engage with KU on social media (Twitter, Facebook, LinkedIn, etc.) </c:v>
                </c:pt>
                <c:pt idx="6">
                  <c:v> Attend KU sporting events </c:v>
                </c:pt>
                <c:pt idx="7">
                  <c:v> Attend local Alumni Association events </c:v>
                </c:pt>
                <c:pt idx="8">
                  <c:v> Attend class reunions </c:v>
                </c:pt>
                <c:pt idx="9">
                  <c:v> Volunteer to work on campus/event </c:v>
                </c:pt>
              </c:strCache>
            </c:strRef>
          </c:cat>
          <c:val>
            <c:numRef>
              <c:f>Sheet1!$B$5:$K$5</c:f>
              <c:numCache>
                <c:formatCode>_(* #,##0.00_);_(* \(#,##0.00\);_(* "-"??_);_(@_)</c:formatCode>
                <c:ptCount val="10"/>
                <c:pt idx="0">
                  <c:v>3.16</c:v>
                </c:pt>
                <c:pt idx="1">
                  <c:v>3.44</c:v>
                </c:pt>
                <c:pt idx="2">
                  <c:v>3.01</c:v>
                </c:pt>
                <c:pt idx="3">
                  <c:v>2.85</c:v>
                </c:pt>
                <c:pt idx="4">
                  <c:v>2.7</c:v>
                </c:pt>
                <c:pt idx="5">
                  <c:v>2.4900000000000002</c:v>
                </c:pt>
                <c:pt idx="6">
                  <c:v>1.84</c:v>
                </c:pt>
                <c:pt idx="7">
                  <c:v>1.8</c:v>
                </c:pt>
                <c:pt idx="8">
                  <c:v>1.29</c:v>
                </c:pt>
                <c:pt idx="9">
                  <c:v>1.29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9A8-41D5-988E-C3C16AE13DF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 Post 9/11 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Sheet1!$B$1:$K$1</c:f>
              <c:strCache>
                <c:ptCount val="10"/>
                <c:pt idx="0">
                  <c:v> Read Maroon &amp; Gold alumni email </c:v>
                </c:pt>
                <c:pt idx="1">
                  <c:v> Read the Tower Magazine </c:v>
                </c:pt>
                <c:pt idx="2">
                  <c:v> Get in touch with other alumni </c:v>
                </c:pt>
                <c:pt idx="3">
                  <c:v> Visit campus </c:v>
                </c:pt>
                <c:pt idx="4">
                  <c:v> Visit KU website </c:v>
                </c:pt>
                <c:pt idx="5">
                  <c:v> Engage with KU on social media (Twitter, Facebook, LinkedIn, etc.) </c:v>
                </c:pt>
                <c:pt idx="6">
                  <c:v> Attend KU sporting events </c:v>
                </c:pt>
                <c:pt idx="7">
                  <c:v> Attend local Alumni Association events </c:v>
                </c:pt>
                <c:pt idx="8">
                  <c:v> Attend class reunions </c:v>
                </c:pt>
                <c:pt idx="9">
                  <c:v> Volunteer to work on campus/event </c:v>
                </c:pt>
              </c:strCache>
            </c:strRef>
          </c:cat>
          <c:val>
            <c:numRef>
              <c:f>Sheet1!$B$6:$K$6</c:f>
              <c:numCache>
                <c:formatCode>_(* #,##0.00_);_(* \(#,##0.00\);_(* "-"??_);_(@_)</c:formatCode>
                <c:ptCount val="10"/>
                <c:pt idx="0">
                  <c:v>2.94</c:v>
                </c:pt>
                <c:pt idx="1">
                  <c:v>3.1</c:v>
                </c:pt>
                <c:pt idx="2">
                  <c:v>2.79</c:v>
                </c:pt>
                <c:pt idx="3">
                  <c:v>2.74</c:v>
                </c:pt>
                <c:pt idx="4">
                  <c:v>2.68</c:v>
                </c:pt>
                <c:pt idx="5">
                  <c:v>2.25</c:v>
                </c:pt>
                <c:pt idx="6">
                  <c:v>1.76</c:v>
                </c:pt>
                <c:pt idx="7">
                  <c:v>1.66</c:v>
                </c:pt>
                <c:pt idx="8">
                  <c:v>1.1499999999999999</c:v>
                </c:pt>
                <c:pt idx="9">
                  <c:v>1.21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9A8-41D5-988E-C3C16AE13DF5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 Post Great Recession 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Sheet1!$B$1:$K$1</c:f>
              <c:strCache>
                <c:ptCount val="10"/>
                <c:pt idx="0">
                  <c:v> Read Maroon &amp; Gold alumni email </c:v>
                </c:pt>
                <c:pt idx="1">
                  <c:v> Read the Tower Magazine </c:v>
                </c:pt>
                <c:pt idx="2">
                  <c:v> Get in touch with other alumni </c:v>
                </c:pt>
                <c:pt idx="3">
                  <c:v> Visit campus </c:v>
                </c:pt>
                <c:pt idx="4">
                  <c:v> Visit KU website </c:v>
                </c:pt>
                <c:pt idx="5">
                  <c:v> Engage with KU on social media (Twitter, Facebook, LinkedIn, etc.) </c:v>
                </c:pt>
                <c:pt idx="6">
                  <c:v> Attend KU sporting events </c:v>
                </c:pt>
                <c:pt idx="7">
                  <c:v> Attend local Alumni Association events </c:v>
                </c:pt>
                <c:pt idx="8">
                  <c:v> Attend class reunions </c:v>
                </c:pt>
                <c:pt idx="9">
                  <c:v> Volunteer to work on campus/event </c:v>
                </c:pt>
              </c:strCache>
            </c:strRef>
          </c:cat>
          <c:val>
            <c:numRef>
              <c:f>Sheet1!$B$7:$K$7</c:f>
              <c:numCache>
                <c:formatCode>_(* #,##0.00_);_(* \(#,##0.00\);_(* "-"??_);_(@_)</c:formatCode>
                <c:ptCount val="10"/>
                <c:pt idx="0">
                  <c:v>2.5099999999999998</c:v>
                </c:pt>
                <c:pt idx="1">
                  <c:v>2.19</c:v>
                </c:pt>
                <c:pt idx="2">
                  <c:v>2.78</c:v>
                </c:pt>
                <c:pt idx="3">
                  <c:v>2.7</c:v>
                </c:pt>
                <c:pt idx="4">
                  <c:v>2.7</c:v>
                </c:pt>
                <c:pt idx="5">
                  <c:v>2.4700000000000002</c:v>
                </c:pt>
                <c:pt idx="6">
                  <c:v>1.87</c:v>
                </c:pt>
                <c:pt idx="7">
                  <c:v>1.53</c:v>
                </c:pt>
                <c:pt idx="8">
                  <c:v>1.1100000000000001</c:v>
                </c:pt>
                <c:pt idx="9">
                  <c:v>1.31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9A8-41D5-988E-C3C16AE13D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3962120"/>
        <c:axId val="643966432"/>
      </c:barChart>
      <c:catAx>
        <c:axId val="6439621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643966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3966432"/>
        <c:scaling>
          <c:orientation val="minMax"/>
          <c:max val="4"/>
          <c:min val="1"/>
        </c:scaling>
        <c:delete val="1"/>
        <c:axPos val="t"/>
        <c:majorGridlines/>
        <c:numFmt formatCode="_(* #,##0.00_);_(* \(#,##0.00\);_(* &quot;-&quot;??_);_(@_)" sourceLinked="1"/>
        <c:majorTickMark val="out"/>
        <c:minorTickMark val="none"/>
        <c:tickLblPos val="none"/>
        <c:crossAx val="643962120"/>
        <c:crosses val="autoZero"/>
        <c:crossBetween val="between"/>
        <c:majorUnit val="1"/>
        <c:minorUnit val="0.04"/>
      </c:valAx>
    </c:plotArea>
    <c:legend>
      <c:legendPos val="b"/>
      <c:layout>
        <c:manualLayout>
          <c:xMode val="edge"/>
          <c:yMode val="edge"/>
          <c:x val="6.195546572826089E-2"/>
          <c:y val="0.83634961214263781"/>
          <c:w val="0.89602384943943802"/>
          <c:h val="0.10225838653285201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962258632847798"/>
          <c:y val="2.23150677593872E-2"/>
          <c:w val="0.53937843057048496"/>
          <c:h val="0.779942247478806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Current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Sheet1!$B$1:$N$1</c:f>
              <c:strCache>
                <c:ptCount val="10"/>
                <c:pt idx="0">
                  <c:v> Read Maroon &amp; Gold alumni email </c:v>
                </c:pt>
                <c:pt idx="1">
                  <c:v> Read the Tower Magazine </c:v>
                </c:pt>
                <c:pt idx="2">
                  <c:v> Get in touch with other alumni </c:v>
                </c:pt>
                <c:pt idx="3">
                  <c:v> Visit campus </c:v>
                </c:pt>
                <c:pt idx="4">
                  <c:v> Visit KU website </c:v>
                </c:pt>
                <c:pt idx="5">
                  <c:v> Engage with KU on social media (Twitter, Facebook, LinkedIn, etc.) </c:v>
                </c:pt>
                <c:pt idx="6">
                  <c:v> Attend KU sporting events </c:v>
                </c:pt>
                <c:pt idx="7">
                  <c:v> Attend local Alumni Association events </c:v>
                </c:pt>
                <c:pt idx="8">
                  <c:v> Attend class reunions </c:v>
                </c:pt>
                <c:pt idx="9">
                  <c:v> Volunteer to work on campus/event </c:v>
                </c:pt>
              </c:strCache>
            </c:strRef>
          </c:cat>
          <c:val>
            <c:numRef>
              <c:f>Sheet1!$B$2:$N$2</c:f>
              <c:numCache>
                <c:formatCode>_(* #,##0.00_);_(* \(#,##0.00\);_(* "-"??_);_(@_)</c:formatCode>
                <c:ptCount val="10"/>
                <c:pt idx="0">
                  <c:v>3.58</c:v>
                </c:pt>
                <c:pt idx="1">
                  <c:v>3.45</c:v>
                </c:pt>
                <c:pt idx="2">
                  <c:v>3.1</c:v>
                </c:pt>
                <c:pt idx="3">
                  <c:v>3.13</c:v>
                </c:pt>
                <c:pt idx="4">
                  <c:v>2.88</c:v>
                </c:pt>
                <c:pt idx="5">
                  <c:v>2.06</c:v>
                </c:pt>
                <c:pt idx="6">
                  <c:v>2.17</c:v>
                </c:pt>
                <c:pt idx="7">
                  <c:v>2.36</c:v>
                </c:pt>
                <c:pt idx="8">
                  <c:v>1.79</c:v>
                </c:pt>
                <c:pt idx="9">
                  <c:v>1.57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A8-41D5-988E-C3C16AE13DF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Lapsed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Sheet1!$B$1:$N$1</c:f>
              <c:strCache>
                <c:ptCount val="10"/>
                <c:pt idx="0">
                  <c:v> Read Maroon &amp; Gold alumni email </c:v>
                </c:pt>
                <c:pt idx="1">
                  <c:v> Read the Tower Magazine </c:v>
                </c:pt>
                <c:pt idx="2">
                  <c:v> Get in touch with other alumni </c:v>
                </c:pt>
                <c:pt idx="3">
                  <c:v> Visit campus </c:v>
                </c:pt>
                <c:pt idx="4">
                  <c:v> Visit KU website </c:v>
                </c:pt>
                <c:pt idx="5">
                  <c:v> Engage with KU on social media (Twitter, Facebook, LinkedIn, etc.) </c:v>
                </c:pt>
                <c:pt idx="6">
                  <c:v> Attend KU sporting events </c:v>
                </c:pt>
                <c:pt idx="7">
                  <c:v> Attend local Alumni Association events </c:v>
                </c:pt>
                <c:pt idx="8">
                  <c:v> Attend class reunions </c:v>
                </c:pt>
                <c:pt idx="9">
                  <c:v> Volunteer to work on campus/event </c:v>
                </c:pt>
              </c:strCache>
            </c:strRef>
          </c:cat>
          <c:val>
            <c:numRef>
              <c:f>Sheet1!$B$3:$N$3</c:f>
              <c:numCache>
                <c:formatCode>_(* #,##0.00_);_(* \(#,##0.00\);_(* "-"??_);_(@_)</c:formatCode>
                <c:ptCount val="10"/>
                <c:pt idx="0">
                  <c:v>3.38</c:v>
                </c:pt>
                <c:pt idx="1">
                  <c:v>3.37</c:v>
                </c:pt>
                <c:pt idx="2">
                  <c:v>2.97</c:v>
                </c:pt>
                <c:pt idx="3">
                  <c:v>2.85</c:v>
                </c:pt>
                <c:pt idx="4">
                  <c:v>2.66</c:v>
                </c:pt>
                <c:pt idx="5">
                  <c:v>2.0499999999999998</c:v>
                </c:pt>
                <c:pt idx="6">
                  <c:v>2.04</c:v>
                </c:pt>
                <c:pt idx="7">
                  <c:v>1.85</c:v>
                </c:pt>
                <c:pt idx="8">
                  <c:v>1.41</c:v>
                </c:pt>
                <c:pt idx="9">
                  <c:v>1.22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9A8-41D5-988E-C3C16AE13DF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Never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Sheet1!$B$1:$N$1</c:f>
              <c:strCache>
                <c:ptCount val="10"/>
                <c:pt idx="0">
                  <c:v> Read Maroon &amp; Gold alumni email </c:v>
                </c:pt>
                <c:pt idx="1">
                  <c:v> Read the Tower Magazine </c:v>
                </c:pt>
                <c:pt idx="2">
                  <c:v> Get in touch with other alumni </c:v>
                </c:pt>
                <c:pt idx="3">
                  <c:v> Visit campus </c:v>
                </c:pt>
                <c:pt idx="4">
                  <c:v> Visit KU website </c:v>
                </c:pt>
                <c:pt idx="5">
                  <c:v> Engage with KU on social media (Twitter, Facebook, LinkedIn, etc.) </c:v>
                </c:pt>
                <c:pt idx="6">
                  <c:v> Attend KU sporting events </c:v>
                </c:pt>
                <c:pt idx="7">
                  <c:v> Attend local Alumni Association events </c:v>
                </c:pt>
                <c:pt idx="8">
                  <c:v> Attend class reunions </c:v>
                </c:pt>
                <c:pt idx="9">
                  <c:v> Volunteer to work on campus/event </c:v>
                </c:pt>
              </c:strCache>
            </c:strRef>
          </c:cat>
          <c:val>
            <c:numRef>
              <c:f>Sheet1!$B$4:$N$4</c:f>
              <c:numCache>
                <c:formatCode>_(* #,##0.00_);_(* \(#,##0.00\);_(* "-"??_);_(@_)</c:formatCode>
                <c:ptCount val="10"/>
                <c:pt idx="0">
                  <c:v>2.77</c:v>
                </c:pt>
                <c:pt idx="1">
                  <c:v>2.6</c:v>
                </c:pt>
                <c:pt idx="2">
                  <c:v>2.63</c:v>
                </c:pt>
                <c:pt idx="3">
                  <c:v>2.64</c:v>
                </c:pt>
                <c:pt idx="4">
                  <c:v>2.62</c:v>
                </c:pt>
                <c:pt idx="5">
                  <c:v>2.15</c:v>
                </c:pt>
                <c:pt idx="6">
                  <c:v>1.7</c:v>
                </c:pt>
                <c:pt idx="7">
                  <c:v>1.54</c:v>
                </c:pt>
                <c:pt idx="8">
                  <c:v>1.1200000000000001</c:v>
                </c:pt>
                <c:pt idx="9">
                  <c:v>1.19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9A8-41D5-988E-C3C16AE13D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3962904"/>
        <c:axId val="643966040"/>
      </c:barChart>
      <c:catAx>
        <c:axId val="6439629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643966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3966040"/>
        <c:scaling>
          <c:orientation val="minMax"/>
          <c:max val="4"/>
          <c:min val="1"/>
        </c:scaling>
        <c:delete val="1"/>
        <c:axPos val="t"/>
        <c:majorGridlines/>
        <c:numFmt formatCode="_(* #,##0.00_);_(* \(#,##0.00\);_(* &quot;-&quot;??_);_(@_)" sourceLinked="1"/>
        <c:majorTickMark val="out"/>
        <c:minorTickMark val="none"/>
        <c:tickLblPos val="none"/>
        <c:crossAx val="643962904"/>
        <c:crosses val="autoZero"/>
        <c:crossBetween val="between"/>
        <c:majorUnit val="1"/>
        <c:minorUnit val="0.04"/>
      </c:valAx>
    </c:plotArea>
    <c:legend>
      <c:legendPos val="b"/>
      <c:layout>
        <c:manualLayout>
          <c:xMode val="edge"/>
          <c:yMode val="edge"/>
          <c:x val="0"/>
          <c:y val="0.83387589538320694"/>
          <c:w val="1"/>
          <c:h val="0.10225838653285201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962258632847798"/>
          <c:y val="2.23150677593872E-2"/>
          <c:w val="0.53937843057048496"/>
          <c:h val="0.779942247478806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COE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Sheet1!$B$1:$N$1</c:f>
              <c:strCache>
                <c:ptCount val="10"/>
                <c:pt idx="0">
                  <c:v> Read Maroon &amp; Gold alumni email </c:v>
                </c:pt>
                <c:pt idx="1">
                  <c:v> Read the Tower Magazine </c:v>
                </c:pt>
                <c:pt idx="2">
                  <c:v> Get in touch with other alumni </c:v>
                </c:pt>
                <c:pt idx="3">
                  <c:v> Visit campus </c:v>
                </c:pt>
                <c:pt idx="4">
                  <c:v> Visit KU website </c:v>
                </c:pt>
                <c:pt idx="5">
                  <c:v> Engage with KU on social media (Twitter, Facebook, LinkedIn, etc.) </c:v>
                </c:pt>
                <c:pt idx="6">
                  <c:v> Attend KU sporting events </c:v>
                </c:pt>
                <c:pt idx="7">
                  <c:v> Attend local Alumni Association events </c:v>
                </c:pt>
                <c:pt idx="8">
                  <c:v> Attend class reunions </c:v>
                </c:pt>
                <c:pt idx="9">
                  <c:v> Volunteer to work on campus/event </c:v>
                </c:pt>
              </c:strCache>
            </c:strRef>
          </c:cat>
          <c:val>
            <c:numRef>
              <c:f>Sheet1!$B$2:$N$2</c:f>
              <c:numCache>
                <c:formatCode>_(* #,##0.00_);_(* \(#,##0.00\);_(* "-"??_);_(@_)</c:formatCode>
                <c:ptCount val="10"/>
                <c:pt idx="0">
                  <c:v>3.25</c:v>
                </c:pt>
                <c:pt idx="1">
                  <c:v>3.13</c:v>
                </c:pt>
                <c:pt idx="2">
                  <c:v>2.85</c:v>
                </c:pt>
                <c:pt idx="3">
                  <c:v>2.8</c:v>
                </c:pt>
                <c:pt idx="4">
                  <c:v>2.62</c:v>
                </c:pt>
                <c:pt idx="5">
                  <c:v>1.95</c:v>
                </c:pt>
                <c:pt idx="6">
                  <c:v>1.89</c:v>
                </c:pt>
                <c:pt idx="7">
                  <c:v>1.85</c:v>
                </c:pt>
                <c:pt idx="8">
                  <c:v>1.4</c:v>
                </c:pt>
                <c:pt idx="9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A8-41D5-988E-C3C16AE13DF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CLAS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Sheet1!$B$1:$N$1</c:f>
              <c:strCache>
                <c:ptCount val="10"/>
                <c:pt idx="0">
                  <c:v> Read Maroon &amp; Gold alumni email </c:v>
                </c:pt>
                <c:pt idx="1">
                  <c:v> Read the Tower Magazine </c:v>
                </c:pt>
                <c:pt idx="2">
                  <c:v> Get in touch with other alumni </c:v>
                </c:pt>
                <c:pt idx="3">
                  <c:v> Visit campus </c:v>
                </c:pt>
                <c:pt idx="4">
                  <c:v> Visit KU website </c:v>
                </c:pt>
                <c:pt idx="5">
                  <c:v> Engage with KU on social media (Twitter, Facebook, LinkedIn, etc.) </c:v>
                </c:pt>
                <c:pt idx="6">
                  <c:v> Attend KU sporting events </c:v>
                </c:pt>
                <c:pt idx="7">
                  <c:v> Attend local Alumni Association events </c:v>
                </c:pt>
                <c:pt idx="8">
                  <c:v> Attend class reunions </c:v>
                </c:pt>
                <c:pt idx="9">
                  <c:v> Volunteer to work on campus/event </c:v>
                </c:pt>
              </c:strCache>
            </c:strRef>
          </c:cat>
          <c:val>
            <c:numRef>
              <c:f>Sheet1!$B$3:$N$3</c:f>
              <c:numCache>
                <c:formatCode>_(* #,##0.00_);_(* \(#,##0.00\);_(* "-"??_);_(@_)</c:formatCode>
                <c:ptCount val="10"/>
                <c:pt idx="0">
                  <c:v>3.03</c:v>
                </c:pt>
                <c:pt idx="1">
                  <c:v>2.9</c:v>
                </c:pt>
                <c:pt idx="2">
                  <c:v>2.73</c:v>
                </c:pt>
                <c:pt idx="3">
                  <c:v>2.76</c:v>
                </c:pt>
                <c:pt idx="4">
                  <c:v>2.74</c:v>
                </c:pt>
                <c:pt idx="5">
                  <c:v>2.2200000000000002</c:v>
                </c:pt>
                <c:pt idx="6">
                  <c:v>1.81</c:v>
                </c:pt>
                <c:pt idx="7">
                  <c:v>1.67</c:v>
                </c:pt>
                <c:pt idx="8">
                  <c:v>1.24</c:v>
                </c:pt>
                <c:pt idx="9">
                  <c:v>1.34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9A8-41D5-988E-C3C16AE13DF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CVPA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Sheet1!$B$1:$N$1</c:f>
              <c:strCache>
                <c:ptCount val="10"/>
                <c:pt idx="0">
                  <c:v> Read Maroon &amp; Gold alumni email </c:v>
                </c:pt>
                <c:pt idx="1">
                  <c:v> Read the Tower Magazine </c:v>
                </c:pt>
                <c:pt idx="2">
                  <c:v> Get in touch with other alumni </c:v>
                </c:pt>
                <c:pt idx="3">
                  <c:v> Visit campus </c:v>
                </c:pt>
                <c:pt idx="4">
                  <c:v> Visit KU website </c:v>
                </c:pt>
                <c:pt idx="5">
                  <c:v> Engage with KU on social media (Twitter, Facebook, LinkedIn, etc.) </c:v>
                </c:pt>
                <c:pt idx="6">
                  <c:v> Attend KU sporting events </c:v>
                </c:pt>
                <c:pt idx="7">
                  <c:v> Attend local Alumni Association events </c:v>
                </c:pt>
                <c:pt idx="8">
                  <c:v> Attend class reunions </c:v>
                </c:pt>
                <c:pt idx="9">
                  <c:v> Volunteer to work on campus/event </c:v>
                </c:pt>
              </c:strCache>
            </c:strRef>
          </c:cat>
          <c:val>
            <c:numRef>
              <c:f>Sheet1!$B$4:$N$4</c:f>
              <c:numCache>
                <c:formatCode>_(* #,##0.00_);_(* \(#,##0.00\);_(* "-"??_);_(@_)</c:formatCode>
                <c:ptCount val="10"/>
                <c:pt idx="0">
                  <c:v>2.91</c:v>
                </c:pt>
                <c:pt idx="1">
                  <c:v>2.83</c:v>
                </c:pt>
                <c:pt idx="2">
                  <c:v>2.89</c:v>
                </c:pt>
                <c:pt idx="3">
                  <c:v>2.8</c:v>
                </c:pt>
                <c:pt idx="4">
                  <c:v>2.62</c:v>
                </c:pt>
                <c:pt idx="5">
                  <c:v>2.14</c:v>
                </c:pt>
                <c:pt idx="6">
                  <c:v>1.74</c:v>
                </c:pt>
                <c:pt idx="7">
                  <c:v>1.66</c:v>
                </c:pt>
                <c:pt idx="8">
                  <c:v>1.32</c:v>
                </c:pt>
                <c:pt idx="9">
                  <c:v>1.19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9A8-41D5-988E-C3C16AE13DF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COB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Sheet1!$B$1:$N$1</c:f>
              <c:strCache>
                <c:ptCount val="10"/>
                <c:pt idx="0">
                  <c:v> Read Maroon &amp; Gold alumni email </c:v>
                </c:pt>
                <c:pt idx="1">
                  <c:v> Read the Tower Magazine </c:v>
                </c:pt>
                <c:pt idx="2">
                  <c:v> Get in touch with other alumni </c:v>
                </c:pt>
                <c:pt idx="3">
                  <c:v> Visit campus </c:v>
                </c:pt>
                <c:pt idx="4">
                  <c:v> Visit KU website </c:v>
                </c:pt>
                <c:pt idx="5">
                  <c:v> Engage with KU on social media (Twitter, Facebook, LinkedIn, etc.) </c:v>
                </c:pt>
                <c:pt idx="6">
                  <c:v> Attend KU sporting events </c:v>
                </c:pt>
                <c:pt idx="7">
                  <c:v> Attend local Alumni Association events </c:v>
                </c:pt>
                <c:pt idx="8">
                  <c:v> Attend class reunions </c:v>
                </c:pt>
                <c:pt idx="9">
                  <c:v> Volunteer to work on campus/event </c:v>
                </c:pt>
              </c:strCache>
            </c:strRef>
          </c:cat>
          <c:val>
            <c:numRef>
              <c:f>Sheet1!$B$5:$N$5</c:f>
              <c:numCache>
                <c:formatCode>_(* #,##0.00_);_(* \(#,##0.00\);_(* "-"??_);_(@_)</c:formatCode>
                <c:ptCount val="10"/>
                <c:pt idx="0">
                  <c:v>2.96</c:v>
                </c:pt>
                <c:pt idx="1">
                  <c:v>2.81</c:v>
                </c:pt>
                <c:pt idx="2">
                  <c:v>2.75</c:v>
                </c:pt>
                <c:pt idx="3">
                  <c:v>2.77</c:v>
                </c:pt>
                <c:pt idx="4">
                  <c:v>2.71</c:v>
                </c:pt>
                <c:pt idx="5">
                  <c:v>2.17</c:v>
                </c:pt>
                <c:pt idx="6">
                  <c:v>2.13</c:v>
                </c:pt>
                <c:pt idx="7">
                  <c:v>1.89</c:v>
                </c:pt>
                <c:pt idx="8">
                  <c:v>1.24</c:v>
                </c:pt>
                <c:pt idx="9">
                  <c:v>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9A8-41D5-988E-C3C16AE13DF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Sheet1!$B$1:$N$1</c:f>
              <c:strCache>
                <c:ptCount val="10"/>
                <c:pt idx="0">
                  <c:v> Read Maroon &amp; Gold alumni email </c:v>
                </c:pt>
                <c:pt idx="1">
                  <c:v> Read the Tower Magazine </c:v>
                </c:pt>
                <c:pt idx="2">
                  <c:v> Get in touch with other alumni </c:v>
                </c:pt>
                <c:pt idx="3">
                  <c:v> Visit campus </c:v>
                </c:pt>
                <c:pt idx="4">
                  <c:v> Visit KU website </c:v>
                </c:pt>
                <c:pt idx="5">
                  <c:v> Engage with KU on social media (Twitter, Facebook, LinkedIn, etc.) </c:v>
                </c:pt>
                <c:pt idx="6">
                  <c:v> Attend KU sporting events </c:v>
                </c:pt>
                <c:pt idx="7">
                  <c:v> Attend local Alumni Association events </c:v>
                </c:pt>
                <c:pt idx="8">
                  <c:v> Attend class reunions </c:v>
                </c:pt>
                <c:pt idx="9">
                  <c:v> Volunteer to work on campus/event </c:v>
                </c:pt>
              </c:strCache>
            </c:strRef>
          </c:cat>
          <c:val>
            <c:numRef>
              <c:f>Sheet1!$B$6:$N$6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9A8-41D5-988E-C3C16AE13DF5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Sheet1!$B$1:$N$1</c:f>
              <c:strCache>
                <c:ptCount val="10"/>
                <c:pt idx="0">
                  <c:v> Read Maroon &amp; Gold alumni email </c:v>
                </c:pt>
                <c:pt idx="1">
                  <c:v> Read the Tower Magazine </c:v>
                </c:pt>
                <c:pt idx="2">
                  <c:v> Get in touch with other alumni </c:v>
                </c:pt>
                <c:pt idx="3">
                  <c:v> Visit campus </c:v>
                </c:pt>
                <c:pt idx="4">
                  <c:v> Visit KU website </c:v>
                </c:pt>
                <c:pt idx="5">
                  <c:v> Engage with KU on social media (Twitter, Facebook, LinkedIn, etc.) </c:v>
                </c:pt>
                <c:pt idx="6">
                  <c:v> Attend KU sporting events </c:v>
                </c:pt>
                <c:pt idx="7">
                  <c:v> Attend local Alumni Association events </c:v>
                </c:pt>
                <c:pt idx="8">
                  <c:v> Attend class reunions </c:v>
                </c:pt>
                <c:pt idx="9">
                  <c:v> Volunteer to work on campus/event </c:v>
                </c:pt>
              </c:strCache>
            </c:strRef>
          </c:cat>
          <c:val>
            <c:numRef>
              <c:f>Sheet1!$B$7:$N$7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9A8-41D5-988E-C3C16AE13D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6014000"/>
        <c:axId val="646014392"/>
      </c:barChart>
      <c:catAx>
        <c:axId val="6460140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646014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6014392"/>
        <c:scaling>
          <c:orientation val="minMax"/>
          <c:max val="4"/>
          <c:min val="1"/>
        </c:scaling>
        <c:delete val="1"/>
        <c:axPos val="t"/>
        <c:majorGridlines/>
        <c:numFmt formatCode="_(* #,##0.00_);_(* \(#,##0.00\);_(* &quot;-&quot;??_);_(@_)" sourceLinked="1"/>
        <c:majorTickMark val="out"/>
        <c:minorTickMark val="none"/>
        <c:tickLblPos val="none"/>
        <c:crossAx val="646014000"/>
        <c:crosses val="autoZero"/>
        <c:crossBetween val="between"/>
        <c:majorUnit val="1"/>
        <c:minorUnit val="0.04"/>
      </c:valAx>
    </c:plotArea>
    <c:legend>
      <c:legendPos val="b"/>
      <c:layout>
        <c:manualLayout>
          <c:xMode val="edge"/>
          <c:yMode val="edge"/>
          <c:x val="0"/>
          <c:y val="0.83634961214263781"/>
          <c:w val="1"/>
          <c:h val="0.10225838653285201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553571428571402"/>
          <c:y val="9.9593495934959503E-2"/>
          <c:w val="0.47544642857142899"/>
          <c:h val="0.880081300813007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Correlation</c:v>
                </c:pt>
              </c:strCache>
            </c:strRef>
          </c:tx>
          <c:spPr>
            <a:solidFill>
              <a:srgbClr val="70193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Sheet1!$B$1:$K$1</c:f>
              <c:strCache>
                <c:ptCount val="10"/>
                <c:pt idx="0">
                  <c:v> Read Maroon &amp; Gold alumni email </c:v>
                </c:pt>
                <c:pt idx="1">
                  <c:v> Read the Tower Magazine </c:v>
                </c:pt>
                <c:pt idx="2">
                  <c:v> Get in touch with other alumni </c:v>
                </c:pt>
                <c:pt idx="3">
                  <c:v> Visit campus </c:v>
                </c:pt>
                <c:pt idx="4">
                  <c:v> Visit KU website </c:v>
                </c:pt>
                <c:pt idx="5">
                  <c:v> Engage with KU on social media (Twitter, Facebook, LinkedIn, etc.) </c:v>
                </c:pt>
                <c:pt idx="6">
                  <c:v> Attend KU sporting events </c:v>
                </c:pt>
                <c:pt idx="7">
                  <c:v> Attend local Alumni Association events </c:v>
                </c:pt>
                <c:pt idx="8">
                  <c:v> Attend class reunions </c:v>
                </c:pt>
                <c:pt idx="9">
                  <c:v> Volunteer to work on campus/event </c:v>
                </c:pt>
              </c:strCache>
            </c:strRef>
          </c:cat>
          <c:val>
            <c:numRef>
              <c:f>Sheet1!$B$2:$K$2</c:f>
              <c:numCache>
                <c:formatCode>0%</c:formatCode>
                <c:ptCount val="10"/>
                <c:pt idx="0">
                  <c:v>0.26700000000000002</c:v>
                </c:pt>
                <c:pt idx="1">
                  <c:v>0.23499999999999999</c:v>
                </c:pt>
                <c:pt idx="2">
                  <c:v>0.28000000000000003</c:v>
                </c:pt>
                <c:pt idx="3">
                  <c:v>0.38500000000000001</c:v>
                </c:pt>
                <c:pt idx="4">
                  <c:v>0.35699999999999998</c:v>
                </c:pt>
                <c:pt idx="5">
                  <c:v>0.308</c:v>
                </c:pt>
                <c:pt idx="6">
                  <c:v>0.35099999999999998</c:v>
                </c:pt>
                <c:pt idx="7">
                  <c:v>0.31900000000000001</c:v>
                </c:pt>
                <c:pt idx="8">
                  <c:v>0.22800000000000001</c:v>
                </c:pt>
                <c:pt idx="9">
                  <c:v>0.20399999999999999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42-40E4-ADB2-478F8C52C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6011648"/>
        <c:axId val="646010080"/>
      </c:barChart>
      <c:catAx>
        <c:axId val="6460116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/>
            </a:pPr>
            <a:endParaRPr lang="en-US"/>
          </a:p>
        </c:txPr>
        <c:crossAx val="646010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6010080"/>
        <c:scaling>
          <c:orientation val="minMax"/>
          <c:max val="0.8"/>
          <c:min val="5.000000000000001E-2"/>
        </c:scaling>
        <c:delete val="0"/>
        <c:axPos val="t"/>
        <c:majorGridlines/>
        <c:numFmt formatCode=".00" sourceLinked="0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646011648"/>
        <c:crosses val="autoZero"/>
        <c:crossBetween val="between"/>
        <c:majorUnit val="0.05"/>
        <c:minorUnit val="2E-3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944378674128598"/>
          <c:y val="0.100629808046101"/>
          <c:w val="0.46829810901001101"/>
          <c:h val="0.762568705376855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Way too much</c:v>
                </c:pt>
              </c:strCache>
            </c:strRef>
          </c:tx>
          <c:spPr>
            <a:solidFill>
              <a:srgbClr val="C198E0"/>
            </a:solidFill>
          </c:spPr>
          <c:invertIfNegative val="0"/>
          <c:cat>
            <c:strRef>
              <c:f>Sheet1!$B$1:$I$1</c:f>
              <c:strCache>
                <c:ptCount val="6"/>
                <c:pt idx="0">
                  <c:v>Invitations to alumni activities</c:v>
                </c:pt>
                <c:pt idx="1">
                  <c:v>Presence on social media sites (Facebook, LinkedIn, Twitter, Instagram, etc.)</c:v>
                </c:pt>
                <c:pt idx="2">
                  <c:v>Printed materials from KU (magazines, newsletters, etc.)</c:v>
                </c:pt>
                <c:pt idx="3">
                  <c:v>Email correspondence from KUF &amp; AR</c:v>
                </c:pt>
                <c:pt idx="4">
                  <c:v>Information regarding programs (credit cards, insurance services, etc.)</c:v>
                </c:pt>
                <c:pt idx="5">
                  <c:v>Solicitations for donations (annual fund, support for athletics, college, etc.)</c:v>
                </c:pt>
              </c:strCache>
            </c:strRef>
          </c:cat>
          <c:val>
            <c:numRef>
              <c:f>Sheet1!$B$2:$I$2</c:f>
              <c:numCache>
                <c:formatCode>_(* #,##0_);_(* \(#,##0\);_(* "-"??_);_(@_)</c:formatCode>
                <c:ptCount val="6"/>
                <c:pt idx="0">
                  <c:v>1.5</c:v>
                </c:pt>
                <c:pt idx="1">
                  <c:v>2.1</c:v>
                </c:pt>
                <c:pt idx="2">
                  <c:v>1.7999999999999998</c:v>
                </c:pt>
                <c:pt idx="3">
                  <c:v>1.6</c:v>
                </c:pt>
                <c:pt idx="4">
                  <c:v>10</c:v>
                </c:pt>
                <c:pt idx="5">
                  <c:v>8.7999999999999989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FA-4A03-BF2C-C320F0421BA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 little too much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cat>
            <c:strRef>
              <c:f>Sheet1!$B$1:$I$1</c:f>
              <c:strCache>
                <c:ptCount val="6"/>
                <c:pt idx="0">
                  <c:v>Invitations to alumni activities</c:v>
                </c:pt>
                <c:pt idx="1">
                  <c:v>Presence on social media sites (Facebook, LinkedIn, Twitter, Instagram, etc.)</c:v>
                </c:pt>
                <c:pt idx="2">
                  <c:v>Printed materials from KU (magazines, newsletters, etc.)</c:v>
                </c:pt>
                <c:pt idx="3">
                  <c:v>Email correspondence from KUF &amp; AR</c:v>
                </c:pt>
                <c:pt idx="4">
                  <c:v>Information regarding programs (credit cards, insurance services, etc.)</c:v>
                </c:pt>
                <c:pt idx="5">
                  <c:v>Solicitations for donations (annual fund, support for athletics, college, etc.)</c:v>
                </c:pt>
              </c:strCache>
            </c:strRef>
          </c:cat>
          <c:val>
            <c:numRef>
              <c:f>Sheet1!$B$3:$I$3</c:f>
              <c:numCache>
                <c:formatCode>_(* #,##0_);_(* \(#,##0\);_(* "-"??_);_(@_)</c:formatCode>
                <c:ptCount val="6"/>
                <c:pt idx="0">
                  <c:v>3.1</c:v>
                </c:pt>
                <c:pt idx="1">
                  <c:v>3</c:v>
                </c:pt>
                <c:pt idx="2">
                  <c:v>4.1000000000000005</c:v>
                </c:pt>
                <c:pt idx="3">
                  <c:v>5.0999999999999996</c:v>
                </c:pt>
                <c:pt idx="4">
                  <c:v>19.400000000000002</c:v>
                </c:pt>
                <c:pt idx="5">
                  <c:v>20.399999999999999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2FA-4A03-BF2C-C320F0421BA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About right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1"/>
              <c:layout>
                <c:manualLayout>
                  <c:x val="1.7731806427779832E-2"/>
                  <c:y val="5.271925678662484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EB5-0947-BBCB-8D82A032738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120059106021424E-2"/>
                  <c:y val="5.7512580877066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EB5-0947-BBCB-8D82A032738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02401182120428E-2"/>
                  <c:y val="1.0543851357325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2FA-4A03-BF2C-C320F0421BA2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8075360177318064E-2"/>
                  <c:y val="1.054385135732496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B8B-491D-A098-A945E4C8A1FB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1030661248614703E-2"/>
                  <c:y val="1.054385135732496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B8B-491D-A098-A945E4C8A1F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6"/>
                <c:pt idx="0">
                  <c:v>Invitations to alumni activities</c:v>
                </c:pt>
                <c:pt idx="1">
                  <c:v>Presence on social media sites (Facebook, LinkedIn, Twitter, Instagram, etc.)</c:v>
                </c:pt>
                <c:pt idx="2">
                  <c:v>Printed materials from KU (magazines, newsletters, etc.)</c:v>
                </c:pt>
                <c:pt idx="3">
                  <c:v>Email correspondence from KUF &amp; AR</c:v>
                </c:pt>
                <c:pt idx="4">
                  <c:v>Information regarding programs (credit cards, insurance services, etc.)</c:v>
                </c:pt>
                <c:pt idx="5">
                  <c:v>Solicitations for donations (annual fund, support for athletics, college, etc.)</c:v>
                </c:pt>
              </c:strCache>
            </c:strRef>
          </c:cat>
          <c:val>
            <c:numRef>
              <c:f>Sheet1!$B$4:$I$4</c:f>
              <c:numCache>
                <c:formatCode>_(* #,##0_);_(* \(#,##0\);_(* "-"??_);_(@_)</c:formatCode>
                <c:ptCount val="6"/>
                <c:pt idx="0">
                  <c:v>54.400000000000006</c:v>
                </c:pt>
                <c:pt idx="1">
                  <c:v>58.5</c:v>
                </c:pt>
                <c:pt idx="2">
                  <c:v>63.7</c:v>
                </c:pt>
                <c:pt idx="3">
                  <c:v>67.5</c:v>
                </c:pt>
                <c:pt idx="4">
                  <c:v>54.500000000000007</c:v>
                </c:pt>
                <c:pt idx="5">
                  <c:v>65.400000000000006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2FA-4A03-BF2C-C320F0421BA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Would welcome more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Sheet1!$B$1:$I$1</c:f>
              <c:strCache>
                <c:ptCount val="6"/>
                <c:pt idx="0">
                  <c:v>Invitations to alumni activities</c:v>
                </c:pt>
                <c:pt idx="1">
                  <c:v>Presence on social media sites (Facebook, LinkedIn, Twitter, Instagram, etc.)</c:v>
                </c:pt>
                <c:pt idx="2">
                  <c:v>Printed materials from KU (magazines, newsletters, etc.)</c:v>
                </c:pt>
                <c:pt idx="3">
                  <c:v>Email correspondence from KUF &amp; AR</c:v>
                </c:pt>
                <c:pt idx="4">
                  <c:v>Information regarding programs (credit cards, insurance services, etc.)</c:v>
                </c:pt>
                <c:pt idx="5">
                  <c:v>Solicitations for donations (annual fund, support for athletics, college, etc.)</c:v>
                </c:pt>
              </c:strCache>
            </c:strRef>
          </c:cat>
          <c:val>
            <c:numRef>
              <c:f>Sheet1!$B$5:$I$5</c:f>
              <c:numCache>
                <c:formatCode>_(* #,##0_);_(* \(#,##0\);_(* "-"??_);_(@_)</c:formatCode>
                <c:ptCount val="6"/>
                <c:pt idx="0">
                  <c:v>32.800000000000004</c:v>
                </c:pt>
                <c:pt idx="1">
                  <c:v>30.9</c:v>
                </c:pt>
                <c:pt idx="2">
                  <c:v>25.7</c:v>
                </c:pt>
                <c:pt idx="3">
                  <c:v>20.9</c:v>
                </c:pt>
                <c:pt idx="4">
                  <c:v>12.4</c:v>
                </c:pt>
                <c:pt idx="5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2FA-4A03-BF2C-C320F0421BA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Not nearly enough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Sheet1!$B$1:$I$1</c:f>
              <c:strCache>
                <c:ptCount val="6"/>
                <c:pt idx="0">
                  <c:v>Invitations to alumni activities</c:v>
                </c:pt>
                <c:pt idx="1">
                  <c:v>Presence on social media sites (Facebook, LinkedIn, Twitter, Instagram, etc.)</c:v>
                </c:pt>
                <c:pt idx="2">
                  <c:v>Printed materials from KU (magazines, newsletters, etc.)</c:v>
                </c:pt>
                <c:pt idx="3">
                  <c:v>Email correspondence from KUF &amp; AR</c:v>
                </c:pt>
                <c:pt idx="4">
                  <c:v>Information regarding programs (credit cards, insurance services, etc.)</c:v>
                </c:pt>
                <c:pt idx="5">
                  <c:v>Solicitations for donations (annual fund, support for athletics, college, etc.)</c:v>
                </c:pt>
              </c:strCache>
            </c:strRef>
          </c:cat>
          <c:val>
            <c:numRef>
              <c:f>Sheet1!$B$6:$I$6</c:f>
              <c:numCache>
                <c:formatCode>_(* #,##0_);_(* \(#,##0\);_(* "-"??_);_(@_)</c:formatCode>
                <c:ptCount val="6"/>
                <c:pt idx="0">
                  <c:v>8.3000000000000007</c:v>
                </c:pt>
                <c:pt idx="1">
                  <c:v>5.6000000000000005</c:v>
                </c:pt>
                <c:pt idx="2">
                  <c:v>4.8</c:v>
                </c:pt>
                <c:pt idx="3">
                  <c:v>4.9000000000000004</c:v>
                </c:pt>
                <c:pt idx="4">
                  <c:v>3.6999999999999997</c:v>
                </c:pt>
                <c:pt idx="5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2FA-4A03-BF2C-C320F0421B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6014784"/>
        <c:axId val="646015568"/>
      </c:barChart>
      <c:catAx>
        <c:axId val="6460147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64601556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646015568"/>
        <c:scaling>
          <c:orientation val="minMax"/>
          <c:max val="100"/>
          <c:min val="0"/>
        </c:scaling>
        <c:delete val="0"/>
        <c:axPos val="t"/>
        <c:majorGridlines/>
        <c:numFmt formatCode="_(* #,##0_);_(* \(#,##0\);_(* &quot;-&quot;??_);_(@_)" sourceLinked="1"/>
        <c:majorTickMark val="out"/>
        <c:minorTickMark val="none"/>
        <c:tickLblPos val="low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646014784"/>
        <c:crosses val="autoZero"/>
        <c:crossBetween val="between"/>
        <c:majorUnit val="20"/>
        <c:minorUnit val="0.2"/>
      </c:valAx>
    </c:plotArea>
    <c:legend>
      <c:legendPos val="b"/>
      <c:layout>
        <c:manualLayout>
          <c:xMode val="edge"/>
          <c:yMode val="edge"/>
          <c:x val="0"/>
          <c:y val="0.90628143804094896"/>
          <c:w val="1"/>
          <c:h val="8.8631984585741799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591147321095901E-2"/>
          <c:y val="7.1361367188035096E-2"/>
          <c:w val="0.92063492063492103"/>
          <c:h val="0.52605062810571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Woodstock\Vietnam and prior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Never/do not plan to in future</c:v>
                </c:pt>
                <c:pt idx="1">
                  <c:v>Have/do not plan to in future</c:v>
                </c:pt>
                <c:pt idx="2">
                  <c:v>Have never but plan to in future</c:v>
                </c:pt>
                <c:pt idx="3">
                  <c:v>Currently and plan to continue</c:v>
                </c:pt>
                <c:pt idx="4">
                  <c:v>Currently and plan to increase</c:v>
                </c:pt>
              </c:strCache>
            </c:strRef>
          </c:cat>
          <c:val>
            <c:numRef>
              <c:f>Sheet1!$B$2:$F$2</c:f>
              <c:numCache>
                <c:formatCode>_(* #,##0_);_(* \(#,##0\);_(* "-"??_);_(@_)</c:formatCode>
                <c:ptCount val="5"/>
                <c:pt idx="0">
                  <c:v>17</c:v>
                </c:pt>
                <c:pt idx="1">
                  <c:v>10</c:v>
                </c:pt>
                <c:pt idx="2">
                  <c:v>3</c:v>
                </c:pt>
                <c:pt idx="3">
                  <c:v>63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B6-463A-AC2D-58671B735DA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Post Watergate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Never/do not plan to in future</c:v>
                </c:pt>
                <c:pt idx="1">
                  <c:v>Have/do not plan to in future</c:v>
                </c:pt>
                <c:pt idx="2">
                  <c:v>Have never but plan to in future</c:v>
                </c:pt>
                <c:pt idx="3">
                  <c:v>Currently and plan to continue</c:v>
                </c:pt>
                <c:pt idx="4">
                  <c:v>Currently and plan to increase</c:v>
                </c:pt>
              </c:strCache>
            </c:strRef>
          </c:cat>
          <c:val>
            <c:numRef>
              <c:f>Sheet1!$B$3:$F$3</c:f>
              <c:numCache>
                <c:formatCode>_(* #,##0_);_(* \(#,##0\);_(* "-"??_);_(@_)</c:formatCode>
                <c:ptCount val="5"/>
                <c:pt idx="0">
                  <c:v>18</c:v>
                </c:pt>
                <c:pt idx="1">
                  <c:v>14</c:v>
                </c:pt>
                <c:pt idx="2">
                  <c:v>8</c:v>
                </c:pt>
                <c:pt idx="3">
                  <c:v>55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7B6-463A-AC2D-58671B735DA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Yuppie\End of Cold War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Never/do not plan to in future</c:v>
                </c:pt>
                <c:pt idx="1">
                  <c:v>Have/do not plan to in future</c:v>
                </c:pt>
                <c:pt idx="2">
                  <c:v>Have never but plan to in future</c:v>
                </c:pt>
                <c:pt idx="3">
                  <c:v>Currently and plan to continue</c:v>
                </c:pt>
                <c:pt idx="4">
                  <c:v>Currently and plan to increase</c:v>
                </c:pt>
              </c:strCache>
            </c:strRef>
          </c:cat>
          <c:val>
            <c:numRef>
              <c:f>Sheet1!$B$4:$F$4</c:f>
              <c:numCache>
                <c:formatCode>_(* #,##0_);_(* \(#,##0\);_(* "-"??_);_(@_)</c:formatCode>
                <c:ptCount val="5"/>
                <c:pt idx="0">
                  <c:v>21</c:v>
                </c:pt>
                <c:pt idx="1">
                  <c:v>14</c:v>
                </c:pt>
                <c:pt idx="2">
                  <c:v>16</c:v>
                </c:pt>
                <c:pt idx="3">
                  <c:v>45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7B6-463A-AC2D-58671B735DA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Electronic Revolution\Dot-Com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Never/do not plan to in future</c:v>
                </c:pt>
                <c:pt idx="1">
                  <c:v>Have/do not plan to in future</c:v>
                </c:pt>
                <c:pt idx="2">
                  <c:v>Have never but plan to in future</c:v>
                </c:pt>
                <c:pt idx="3">
                  <c:v>Currently and plan to continue</c:v>
                </c:pt>
                <c:pt idx="4">
                  <c:v>Currently and plan to increase</c:v>
                </c:pt>
              </c:strCache>
            </c:strRef>
          </c:cat>
          <c:val>
            <c:numRef>
              <c:f>Sheet1!$B$5:$F$5</c:f>
              <c:numCache>
                <c:formatCode>_(* #,##0_);_(* \(#,##0\);_(* "-"??_);_(@_)</c:formatCode>
                <c:ptCount val="5"/>
                <c:pt idx="0">
                  <c:v>23</c:v>
                </c:pt>
                <c:pt idx="1">
                  <c:v>20</c:v>
                </c:pt>
                <c:pt idx="2">
                  <c:v>24</c:v>
                </c:pt>
                <c:pt idx="3">
                  <c:v>30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7B6-463A-AC2D-58671B735DAE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Post 9/11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Never/do not plan to in future</c:v>
                </c:pt>
                <c:pt idx="1">
                  <c:v>Have/do not plan to in future</c:v>
                </c:pt>
                <c:pt idx="2">
                  <c:v>Have never but plan to in future</c:v>
                </c:pt>
                <c:pt idx="3">
                  <c:v>Currently and plan to continue</c:v>
                </c:pt>
                <c:pt idx="4">
                  <c:v>Currently and plan to increase</c:v>
                </c:pt>
              </c:strCache>
            </c:strRef>
          </c:cat>
          <c:val>
            <c:numRef>
              <c:f>Sheet1!$B$6:$F$6</c:f>
              <c:numCache>
                <c:formatCode>_(* #,##0_);_(* \(#,##0\);_(* "-"??_);_(@_)</c:formatCode>
                <c:ptCount val="5"/>
                <c:pt idx="0">
                  <c:v>35</c:v>
                </c:pt>
                <c:pt idx="1">
                  <c:v>9</c:v>
                </c:pt>
                <c:pt idx="2">
                  <c:v>38</c:v>
                </c:pt>
                <c:pt idx="3">
                  <c:v>17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7B6-463A-AC2D-58671B735DAE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Post Great Recession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Never/do not plan to in future</c:v>
                </c:pt>
                <c:pt idx="1">
                  <c:v>Have/do not plan to in future</c:v>
                </c:pt>
                <c:pt idx="2">
                  <c:v>Have never but plan to in future</c:v>
                </c:pt>
                <c:pt idx="3">
                  <c:v>Currently and plan to continue</c:v>
                </c:pt>
                <c:pt idx="4">
                  <c:v>Currently and plan to increase</c:v>
                </c:pt>
              </c:strCache>
            </c:strRef>
          </c:cat>
          <c:val>
            <c:numRef>
              <c:f>Sheet1!$B$7:$F$7</c:f>
              <c:numCache>
                <c:formatCode>_(* #,##0_);_(* \(#,##0\);_(* "-"??_);_(@_)</c:formatCode>
                <c:ptCount val="5"/>
                <c:pt idx="0">
                  <c:v>34</c:v>
                </c:pt>
                <c:pt idx="1">
                  <c:v>4</c:v>
                </c:pt>
                <c:pt idx="2">
                  <c:v>52</c:v>
                </c:pt>
                <c:pt idx="3">
                  <c:v>9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7B6-463A-AC2D-58671B735D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0451136"/>
        <c:axId val="450450352"/>
      </c:barChart>
      <c:catAx>
        <c:axId val="45045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4504503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0450352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504511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35971118094188E-2"/>
          <c:y val="0.75695109024833396"/>
          <c:w val="0.98127785091532305"/>
          <c:h val="0.11565679890975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690122742010202"/>
          <c:y val="5.51502840289134E-2"/>
          <c:w val="0.50431264474293602"/>
          <c:h val="0.808924563520652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All School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Sheet1!$B$1:$I$1</c:f>
              <c:strCache>
                <c:ptCount val="6"/>
                <c:pt idx="0">
                  <c:v> Invitations to alumni activities </c:v>
                </c:pt>
                <c:pt idx="1">
                  <c:v> Presence on social media sites (Facebook, LinkedIn, Twitter, Instagram, etc.) </c:v>
                </c:pt>
                <c:pt idx="2">
                  <c:v> Printed materials from KU (magazines, newsletters, etc.) </c:v>
                </c:pt>
                <c:pt idx="3">
                  <c:v> Email correspondence from KUF &amp; AR </c:v>
                </c:pt>
                <c:pt idx="4">
                  <c:v> Information regarding programs (credit cards, insurance services, etc.) </c:v>
                </c:pt>
                <c:pt idx="5">
                  <c:v> Solicitations for donations (annual fund, support for athletics, college, etc.) </c:v>
                </c:pt>
              </c:strCache>
            </c:strRef>
          </c:cat>
          <c:val>
            <c:numRef>
              <c:f>Sheet1!$B$2:$I$2</c:f>
              <c:numCache>
                <c:formatCode>_(* #,##0.00_);_(* \(#,##0.00\);_(* "-"??_);_(@_)</c:formatCode>
                <c:ptCount val="6"/>
                <c:pt idx="0">
                  <c:v>3.3213487710745002</c:v>
                </c:pt>
                <c:pt idx="1">
                  <c:v>3.19989887315805</c:v>
                </c:pt>
                <c:pt idx="2">
                  <c:v>3.0977254580374787</c:v>
                </c:pt>
                <c:pt idx="3">
                  <c:v>3.0019362128584874</c:v>
                </c:pt>
                <c:pt idx="4">
                  <c:v>2.7320609031362366</c:v>
                </c:pt>
                <c:pt idx="5">
                  <c:v>2.5512018658142295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C2-4544-A245-05E4A73021C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Comps 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cat>
            <c:strRef>
              <c:f>Sheet1!$B$1:$I$1</c:f>
              <c:strCache>
                <c:ptCount val="6"/>
                <c:pt idx="0">
                  <c:v> Invitations to alumni activities </c:v>
                </c:pt>
                <c:pt idx="1">
                  <c:v> Presence on social media sites (Facebook, LinkedIn, Twitter, Instagram, etc.) </c:v>
                </c:pt>
                <c:pt idx="2">
                  <c:v> Printed materials from KU (magazines, newsletters, etc.) </c:v>
                </c:pt>
                <c:pt idx="3">
                  <c:v> Email correspondence from KUF &amp; AR </c:v>
                </c:pt>
                <c:pt idx="4">
                  <c:v> Information regarding programs (credit cards, insurance services, etc.) </c:v>
                </c:pt>
                <c:pt idx="5">
                  <c:v> Solicitations for donations (annual fund, support for athletics, college, etc.) </c:v>
                </c:pt>
              </c:strCache>
            </c:strRef>
          </c:cat>
          <c:val>
            <c:numRef>
              <c:f>Sheet1!$B$3:$I$3</c:f>
              <c:numCache>
                <c:formatCode>_(* #,##0.00_);_(* \(#,##0.00\);_(* "-"??_);_(@_)</c:formatCode>
                <c:ptCount val="6"/>
                <c:pt idx="0">
                  <c:v>3.34</c:v>
                </c:pt>
                <c:pt idx="1">
                  <c:v>3.31</c:v>
                </c:pt>
                <c:pt idx="2">
                  <c:v>3.17</c:v>
                </c:pt>
                <c:pt idx="3">
                  <c:v>3.08</c:v>
                </c:pt>
                <c:pt idx="4">
                  <c:v>2.6</c:v>
                </c:pt>
                <c:pt idx="5">
                  <c:v>2.61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C2-4544-A245-05E4A73021C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Kutztown University 2018 </c:v>
                </c:pt>
              </c:strCache>
            </c:strRef>
          </c:tx>
          <c:spPr>
            <a:solidFill>
              <a:srgbClr val="701931"/>
            </a:solidFill>
          </c:spPr>
          <c:invertIfNegative val="0"/>
          <c:cat>
            <c:strRef>
              <c:f>Sheet1!$B$1:$I$1</c:f>
              <c:strCache>
                <c:ptCount val="6"/>
                <c:pt idx="0">
                  <c:v> Invitations to alumni activities </c:v>
                </c:pt>
                <c:pt idx="1">
                  <c:v> Presence on social media sites (Facebook, LinkedIn, Twitter, Instagram, etc.) </c:v>
                </c:pt>
                <c:pt idx="2">
                  <c:v> Printed materials from KU (magazines, newsletters, etc.) </c:v>
                </c:pt>
                <c:pt idx="3">
                  <c:v> Email correspondence from KUF &amp; AR </c:v>
                </c:pt>
                <c:pt idx="4">
                  <c:v> Information regarding programs (credit cards, insurance services, etc.) </c:v>
                </c:pt>
                <c:pt idx="5">
                  <c:v> Solicitations for donations (annual fund, support for athletics, college, etc.) </c:v>
                </c:pt>
              </c:strCache>
            </c:strRef>
          </c:cat>
          <c:val>
            <c:numRef>
              <c:f>Sheet1!$B$4:$I$4</c:f>
              <c:numCache>
                <c:formatCode>_(* #,##0.00_);_(* \(#,##0.00\);_(* "-"??_);_(@_)</c:formatCode>
                <c:ptCount val="6"/>
                <c:pt idx="0">
                  <c:v>3.43</c:v>
                </c:pt>
                <c:pt idx="1">
                  <c:v>3.35</c:v>
                </c:pt>
                <c:pt idx="2">
                  <c:v>3.28</c:v>
                </c:pt>
                <c:pt idx="3">
                  <c:v>3.22</c:v>
                </c:pt>
                <c:pt idx="4">
                  <c:v>2.8</c:v>
                </c:pt>
                <c:pt idx="5">
                  <c:v>2.69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6C2-4544-A245-05E4A73021CF}"/>
            </c:ext>
          </c:extLst>
        </c:ser>
        <c:ser>
          <c:idx val="4"/>
          <c:order val="3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390C62"/>
            </a:solidFill>
          </c:spPr>
          <c:invertIfNegative val="0"/>
          <c:cat>
            <c:strRef>
              <c:f>Sheet1!$B$1:$I$1</c:f>
              <c:strCache>
                <c:ptCount val="6"/>
                <c:pt idx="0">
                  <c:v> Invitations to alumni activities </c:v>
                </c:pt>
                <c:pt idx="1">
                  <c:v> Presence on social media sites (Facebook, LinkedIn, Twitter, Instagram, etc.) </c:v>
                </c:pt>
                <c:pt idx="2">
                  <c:v> Printed materials from KU (magazines, newsletters, etc.) </c:v>
                </c:pt>
                <c:pt idx="3">
                  <c:v> Email correspondence from KUF &amp; AR </c:v>
                </c:pt>
                <c:pt idx="4">
                  <c:v> Information regarding programs (credit cards, insurance services, etc.) </c:v>
                </c:pt>
                <c:pt idx="5">
                  <c:v> Solicitations for donations (annual fund, support for athletics, college, etc.) </c:v>
                </c:pt>
              </c:strCache>
            </c:strRef>
          </c:cat>
          <c:val>
            <c:numRef>
              <c:f>Sheet1!$B$6:$I$6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4F9-4496-8A86-16A96F1B190E}"/>
            </c:ext>
          </c:extLst>
        </c:ser>
        <c:ser>
          <c:idx val="5"/>
          <c:order val="4"/>
          <c:tx>
            <c:strRef>
              <c:f>Sheet1!$A$7</c:f>
              <c:strCache>
                <c:ptCount val="1"/>
              </c:strCache>
            </c:strRef>
          </c:tx>
          <c:invertIfNegative val="0"/>
          <c:cat>
            <c:strRef>
              <c:f>Sheet1!$B$1:$I$1</c:f>
              <c:strCache>
                <c:ptCount val="6"/>
                <c:pt idx="0">
                  <c:v> Invitations to alumni activities </c:v>
                </c:pt>
                <c:pt idx="1">
                  <c:v> Presence on social media sites (Facebook, LinkedIn, Twitter, Instagram, etc.) </c:v>
                </c:pt>
                <c:pt idx="2">
                  <c:v> Printed materials from KU (magazines, newsletters, etc.) </c:v>
                </c:pt>
                <c:pt idx="3">
                  <c:v> Email correspondence from KUF &amp; AR </c:v>
                </c:pt>
                <c:pt idx="4">
                  <c:v> Information regarding programs (credit cards, insurance services, etc.) </c:v>
                </c:pt>
                <c:pt idx="5">
                  <c:v> Solicitations for donations (annual fund, support for athletics, college, etc.) </c:v>
                </c:pt>
              </c:strCache>
            </c:strRef>
          </c:cat>
          <c:val>
            <c:numRef>
              <c:f>Sheet1!$B$7:$I$7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FD-4D1D-9EC9-900E6F2C2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6015176"/>
        <c:axId val="646010472"/>
      </c:barChart>
      <c:catAx>
        <c:axId val="6460151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646010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6010472"/>
        <c:scaling>
          <c:orientation val="minMax"/>
          <c:max val="5"/>
          <c:min val="1"/>
        </c:scaling>
        <c:delete val="0"/>
        <c:axPos val="t"/>
        <c:majorGridlines/>
        <c:numFmt formatCode="_(* #,##0.00_);_(* \(#,##0.00\);_(* &quot;-&quot;??_);_(@_)" sourceLinked="1"/>
        <c:majorTickMark val="out"/>
        <c:minorTickMark val="none"/>
        <c:tickLblPos val="none"/>
        <c:crossAx val="646015176"/>
        <c:crosses val="autoZero"/>
        <c:crossBetween val="between"/>
        <c:majorUnit val="1"/>
        <c:minorUnit val="0.04"/>
      </c:valAx>
    </c:plotArea>
    <c:legend>
      <c:legendPos val="b"/>
      <c:layout>
        <c:manualLayout>
          <c:xMode val="edge"/>
          <c:yMode val="edge"/>
          <c:x val="0"/>
          <c:y val="0.90291094486595413"/>
          <c:w val="1"/>
          <c:h val="6.3714915211141421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0838303566168896"/>
          <c:y val="6.3599347378874904E-2"/>
          <c:w val="0.479340119891497"/>
          <c:h val="0.8054483730074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Woodstock\ Vietnam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Sheet1!$B$1:$I$1</c:f>
              <c:strCache>
                <c:ptCount val="6"/>
                <c:pt idx="0">
                  <c:v> Invitations to alumni activities </c:v>
                </c:pt>
                <c:pt idx="1">
                  <c:v> Presence on social media sites (Facebook, LinkedIn, Twitter, Instagram, etc.) </c:v>
                </c:pt>
                <c:pt idx="2">
                  <c:v> Printed materials from KU (magazines, newsletters, etc.) </c:v>
                </c:pt>
                <c:pt idx="3">
                  <c:v> Email correspondence from KUF &amp; AR </c:v>
                </c:pt>
                <c:pt idx="4">
                  <c:v> Information regarding programs (credit cards, insurance services, etc.) </c:v>
                </c:pt>
                <c:pt idx="5">
                  <c:v> Solicitations for donations (annual fund, support for athletics, college, etc.) </c:v>
                </c:pt>
              </c:strCache>
            </c:strRef>
          </c:cat>
          <c:val>
            <c:numRef>
              <c:f>Sheet1!$B$2:$I$2</c:f>
              <c:numCache>
                <c:formatCode>_(* #,##0.00_);_(* \(#,##0.00\);_(* "-"??_);_(@_)</c:formatCode>
                <c:ptCount val="6"/>
                <c:pt idx="0">
                  <c:v>3.14</c:v>
                </c:pt>
                <c:pt idx="1">
                  <c:v>2.92</c:v>
                </c:pt>
                <c:pt idx="2">
                  <c:v>3.21</c:v>
                </c:pt>
                <c:pt idx="3">
                  <c:v>3.19</c:v>
                </c:pt>
                <c:pt idx="4">
                  <c:v>2.69</c:v>
                </c:pt>
                <c:pt idx="5">
                  <c:v>2.79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72-40F5-8225-071D297B99E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Post Watergate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Sheet1!$B$1:$I$1</c:f>
              <c:strCache>
                <c:ptCount val="6"/>
                <c:pt idx="0">
                  <c:v> Invitations to alumni activities </c:v>
                </c:pt>
                <c:pt idx="1">
                  <c:v> Presence on social media sites (Facebook, LinkedIn, Twitter, Instagram, etc.) </c:v>
                </c:pt>
                <c:pt idx="2">
                  <c:v> Printed materials from KU (magazines, newsletters, etc.) </c:v>
                </c:pt>
                <c:pt idx="3">
                  <c:v> Email correspondence from KUF &amp; AR </c:v>
                </c:pt>
                <c:pt idx="4">
                  <c:v> Information regarding programs (credit cards, insurance services, etc.) </c:v>
                </c:pt>
                <c:pt idx="5">
                  <c:v> Solicitations for donations (annual fund, support for athletics, college, etc.) </c:v>
                </c:pt>
              </c:strCache>
            </c:strRef>
          </c:cat>
          <c:val>
            <c:numRef>
              <c:f>Sheet1!$B$3:$I$3</c:f>
              <c:numCache>
                <c:formatCode>_(* #,##0.00_);_(* \(#,##0.00\);_(* "-"??_);_(@_)</c:formatCode>
                <c:ptCount val="6"/>
                <c:pt idx="0">
                  <c:v>3.26</c:v>
                </c:pt>
                <c:pt idx="1">
                  <c:v>3.14</c:v>
                </c:pt>
                <c:pt idx="2">
                  <c:v>3.28</c:v>
                </c:pt>
                <c:pt idx="3">
                  <c:v>3.15</c:v>
                </c:pt>
                <c:pt idx="4">
                  <c:v>2.67</c:v>
                </c:pt>
                <c:pt idx="5">
                  <c:v>2.74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372-40F5-8225-071D297B99E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Yuppie\End of Cold War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Sheet1!$B$1:$I$1</c:f>
              <c:strCache>
                <c:ptCount val="6"/>
                <c:pt idx="0">
                  <c:v> Invitations to alumni activities </c:v>
                </c:pt>
                <c:pt idx="1">
                  <c:v> Presence on social media sites (Facebook, LinkedIn, Twitter, Instagram, etc.) </c:v>
                </c:pt>
                <c:pt idx="2">
                  <c:v> Printed materials from KU (magazines, newsletters, etc.) </c:v>
                </c:pt>
                <c:pt idx="3">
                  <c:v> Email correspondence from KUF &amp; AR </c:v>
                </c:pt>
                <c:pt idx="4">
                  <c:v> Information regarding programs (credit cards, insurance services, etc.) </c:v>
                </c:pt>
                <c:pt idx="5">
                  <c:v> Solicitations for donations (annual fund, support for athletics, college, etc.) </c:v>
                </c:pt>
              </c:strCache>
            </c:strRef>
          </c:cat>
          <c:val>
            <c:numRef>
              <c:f>Sheet1!$B$4:$I$4</c:f>
              <c:numCache>
                <c:formatCode>_(* #,##0.00_);_(* \(#,##0.00\);_(* "-"??_);_(@_)</c:formatCode>
                <c:ptCount val="6"/>
                <c:pt idx="0">
                  <c:v>3.32</c:v>
                </c:pt>
                <c:pt idx="1">
                  <c:v>3.23</c:v>
                </c:pt>
                <c:pt idx="2">
                  <c:v>3.3</c:v>
                </c:pt>
                <c:pt idx="3">
                  <c:v>3.21</c:v>
                </c:pt>
                <c:pt idx="4">
                  <c:v>2.66</c:v>
                </c:pt>
                <c:pt idx="5">
                  <c:v>2.71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372-40F5-8225-071D297B99E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Electronic Revolution\Dot-Com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Sheet1!$B$1:$I$1</c:f>
              <c:strCache>
                <c:ptCount val="6"/>
                <c:pt idx="0">
                  <c:v> Invitations to alumni activities </c:v>
                </c:pt>
                <c:pt idx="1">
                  <c:v> Presence on social media sites (Facebook, LinkedIn, Twitter, Instagram, etc.) </c:v>
                </c:pt>
                <c:pt idx="2">
                  <c:v> Printed materials from KU (magazines, newsletters, etc.) </c:v>
                </c:pt>
                <c:pt idx="3">
                  <c:v> Email correspondence from KUF &amp; AR </c:v>
                </c:pt>
                <c:pt idx="4">
                  <c:v> Information regarding programs (credit cards, insurance services, etc.) </c:v>
                </c:pt>
                <c:pt idx="5">
                  <c:v> Solicitations for donations (annual fund, support for athletics, college, etc.) </c:v>
                </c:pt>
              </c:strCache>
            </c:strRef>
          </c:cat>
          <c:val>
            <c:numRef>
              <c:f>Sheet1!$B$5:$I$5</c:f>
              <c:numCache>
                <c:formatCode>_(* #,##0.00_);_(* \(#,##0.00\);_(* "-"??_);_(@_)</c:formatCode>
                <c:ptCount val="6"/>
                <c:pt idx="0">
                  <c:v>3.48</c:v>
                </c:pt>
                <c:pt idx="1">
                  <c:v>3.41</c:v>
                </c:pt>
                <c:pt idx="2">
                  <c:v>3.37</c:v>
                </c:pt>
                <c:pt idx="3">
                  <c:v>3.29</c:v>
                </c:pt>
                <c:pt idx="4">
                  <c:v>2.72</c:v>
                </c:pt>
                <c:pt idx="5">
                  <c:v>2.68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372-40F5-8225-071D297B99E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 Post 9/11 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Sheet1!$B$1:$I$1</c:f>
              <c:strCache>
                <c:ptCount val="6"/>
                <c:pt idx="0">
                  <c:v> Invitations to alumni activities </c:v>
                </c:pt>
                <c:pt idx="1">
                  <c:v> Presence on social media sites (Facebook, LinkedIn, Twitter, Instagram, etc.) </c:v>
                </c:pt>
                <c:pt idx="2">
                  <c:v> Printed materials from KU (magazines, newsletters, etc.) </c:v>
                </c:pt>
                <c:pt idx="3">
                  <c:v> Email correspondence from KUF &amp; AR </c:v>
                </c:pt>
                <c:pt idx="4">
                  <c:v> Information regarding programs (credit cards, insurance services, etc.) </c:v>
                </c:pt>
                <c:pt idx="5">
                  <c:v> Solicitations for donations (annual fund, support for athletics, college, etc.) </c:v>
                </c:pt>
              </c:strCache>
            </c:strRef>
          </c:cat>
          <c:val>
            <c:numRef>
              <c:f>Sheet1!$B$6:$I$6</c:f>
              <c:numCache>
                <c:formatCode>_(* #,##0.00_);_(* \(#,##0.00\);_(* "-"??_);_(@_)</c:formatCode>
                <c:ptCount val="6"/>
                <c:pt idx="0">
                  <c:v>3.49</c:v>
                </c:pt>
                <c:pt idx="1">
                  <c:v>3.48</c:v>
                </c:pt>
                <c:pt idx="2">
                  <c:v>3.3</c:v>
                </c:pt>
                <c:pt idx="3">
                  <c:v>3.26</c:v>
                </c:pt>
                <c:pt idx="4">
                  <c:v>2.8</c:v>
                </c:pt>
                <c:pt idx="5">
                  <c:v>2.74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372-40F5-8225-071D297B99E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 Post Great Recession 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Sheet1!$B$1:$I$1</c:f>
              <c:strCache>
                <c:ptCount val="6"/>
                <c:pt idx="0">
                  <c:v> Invitations to alumni activities </c:v>
                </c:pt>
                <c:pt idx="1">
                  <c:v> Presence on social media sites (Facebook, LinkedIn, Twitter, Instagram, etc.) </c:v>
                </c:pt>
                <c:pt idx="2">
                  <c:v> Printed materials from KU (magazines, newsletters, etc.) </c:v>
                </c:pt>
                <c:pt idx="3">
                  <c:v> Email correspondence from KUF &amp; AR </c:v>
                </c:pt>
                <c:pt idx="4">
                  <c:v> Information regarding programs (credit cards, insurance services, etc.) </c:v>
                </c:pt>
                <c:pt idx="5">
                  <c:v> Solicitations for donations (annual fund, support for athletics, college, etc.) </c:v>
                </c:pt>
              </c:strCache>
            </c:strRef>
          </c:cat>
          <c:val>
            <c:numRef>
              <c:f>Sheet1!$B$7:$I$7</c:f>
              <c:numCache>
                <c:formatCode>_(* #,##0.00_);_(* \(#,##0.00\);_(* "-"??_);_(@_)</c:formatCode>
                <c:ptCount val="6"/>
                <c:pt idx="0">
                  <c:v>3.57</c:v>
                </c:pt>
                <c:pt idx="1">
                  <c:v>3.41</c:v>
                </c:pt>
                <c:pt idx="2">
                  <c:v>3.23</c:v>
                </c:pt>
                <c:pt idx="3">
                  <c:v>3.21</c:v>
                </c:pt>
                <c:pt idx="4">
                  <c:v>2.96</c:v>
                </c:pt>
                <c:pt idx="5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372-40F5-8225-071D297B99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6008904"/>
        <c:axId val="646015960"/>
      </c:barChart>
      <c:catAx>
        <c:axId val="6460089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646015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6015960"/>
        <c:scaling>
          <c:orientation val="minMax"/>
          <c:max val="5"/>
          <c:min val="1"/>
        </c:scaling>
        <c:delete val="0"/>
        <c:axPos val="t"/>
        <c:majorGridlines/>
        <c:numFmt formatCode="_(* #,##0.00_);_(* \(#,##0.00\);_(* &quot;-&quot;??_);_(@_)" sourceLinked="1"/>
        <c:majorTickMark val="out"/>
        <c:minorTickMark val="none"/>
        <c:tickLblPos val="none"/>
        <c:crossAx val="646008904"/>
        <c:crosses val="autoZero"/>
        <c:crossBetween val="between"/>
        <c:majorUnit val="1"/>
        <c:minorUnit val="0.04"/>
      </c:valAx>
    </c:plotArea>
    <c:legend>
      <c:legendPos val="b"/>
      <c:layout>
        <c:manualLayout>
          <c:xMode val="edge"/>
          <c:yMode val="edge"/>
          <c:x val="3.1350195938724602E-2"/>
          <c:y val="0.90296357011787198"/>
          <c:w val="0.93587459921624505"/>
          <c:h val="8.6965152747719501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0838303566168896"/>
          <c:y val="6.3599347378874904E-2"/>
          <c:w val="0.479340119891497"/>
          <c:h val="0.8054483730074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Current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Sheet1!$B$1:$I$1</c:f>
              <c:strCache>
                <c:ptCount val="6"/>
                <c:pt idx="0">
                  <c:v> Invitations to alumni activities </c:v>
                </c:pt>
                <c:pt idx="1">
                  <c:v> Presence on social media sites (Facebook, LinkedIn, Twitter, Instagram, etc.) </c:v>
                </c:pt>
                <c:pt idx="2">
                  <c:v> Printed materials from KU (magazines, newsletters, etc.) </c:v>
                </c:pt>
                <c:pt idx="3">
                  <c:v> Email correspondence from KUF &amp; AR </c:v>
                </c:pt>
                <c:pt idx="4">
                  <c:v> Information regarding programs (credit cards, insurance services, etc.) </c:v>
                </c:pt>
                <c:pt idx="5">
                  <c:v> Solicitations for donations (annual fund, support for athletics, college, etc.) </c:v>
                </c:pt>
              </c:strCache>
            </c:strRef>
          </c:cat>
          <c:val>
            <c:numRef>
              <c:f>Sheet1!$B$2:$I$2</c:f>
              <c:numCache>
                <c:formatCode>_(* #,##0.00_);_(* \(#,##0.00\);_(* "-"??_);_(@_)</c:formatCode>
                <c:ptCount val="6"/>
                <c:pt idx="0">
                  <c:v>3.36</c:v>
                </c:pt>
                <c:pt idx="1">
                  <c:v>3.19</c:v>
                </c:pt>
                <c:pt idx="2">
                  <c:v>3.23</c:v>
                </c:pt>
                <c:pt idx="3">
                  <c:v>3.2</c:v>
                </c:pt>
                <c:pt idx="4">
                  <c:v>2.83</c:v>
                </c:pt>
                <c:pt idx="5">
                  <c:v>2.89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72-40F5-8225-071D297B99E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Lapsed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Sheet1!$B$1:$I$1</c:f>
              <c:strCache>
                <c:ptCount val="6"/>
                <c:pt idx="0">
                  <c:v> Invitations to alumni activities </c:v>
                </c:pt>
                <c:pt idx="1">
                  <c:v> Presence on social media sites (Facebook, LinkedIn, Twitter, Instagram, etc.) </c:v>
                </c:pt>
                <c:pt idx="2">
                  <c:v> Printed materials from KU (magazines, newsletters, etc.) </c:v>
                </c:pt>
                <c:pt idx="3">
                  <c:v> Email correspondence from KUF &amp; AR </c:v>
                </c:pt>
                <c:pt idx="4">
                  <c:v> Information regarding programs (credit cards, insurance services, etc.) </c:v>
                </c:pt>
                <c:pt idx="5">
                  <c:v> Solicitations for donations (annual fund, support for athletics, college, etc.) </c:v>
                </c:pt>
              </c:strCache>
            </c:strRef>
          </c:cat>
          <c:val>
            <c:numRef>
              <c:f>Sheet1!$B$3:$I$3</c:f>
              <c:numCache>
                <c:formatCode>_(* #,##0.00_);_(* \(#,##0.00\);_(* "-"??_);_(@_)</c:formatCode>
                <c:ptCount val="6"/>
                <c:pt idx="0">
                  <c:v>3.36</c:v>
                </c:pt>
                <c:pt idx="1">
                  <c:v>3.25</c:v>
                </c:pt>
                <c:pt idx="2">
                  <c:v>3.31</c:v>
                </c:pt>
                <c:pt idx="3">
                  <c:v>3.17</c:v>
                </c:pt>
                <c:pt idx="4">
                  <c:v>2.72</c:v>
                </c:pt>
                <c:pt idx="5">
                  <c:v>2.67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372-40F5-8225-071D297B99E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Never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Sheet1!$B$1:$I$1</c:f>
              <c:strCache>
                <c:ptCount val="6"/>
                <c:pt idx="0">
                  <c:v> Invitations to alumni activities </c:v>
                </c:pt>
                <c:pt idx="1">
                  <c:v> Presence on social media sites (Facebook, LinkedIn, Twitter, Instagram, etc.) </c:v>
                </c:pt>
                <c:pt idx="2">
                  <c:v> Printed materials from KU (magazines, newsletters, etc.) </c:v>
                </c:pt>
                <c:pt idx="3">
                  <c:v> Email correspondence from KUF &amp; AR </c:v>
                </c:pt>
                <c:pt idx="4">
                  <c:v> Information regarding programs (credit cards, insurance services, etc.) </c:v>
                </c:pt>
                <c:pt idx="5">
                  <c:v> Solicitations for donations (annual fund, support for athletics, college, etc.) </c:v>
                </c:pt>
              </c:strCache>
            </c:strRef>
          </c:cat>
          <c:val>
            <c:numRef>
              <c:f>Sheet1!$B$4:$I$4</c:f>
              <c:numCache>
                <c:formatCode>_(* #,##0.00_);_(* \(#,##0.00\);_(* "-"??_);_(@_)</c:formatCode>
                <c:ptCount val="6"/>
                <c:pt idx="0">
                  <c:v>3.41</c:v>
                </c:pt>
                <c:pt idx="1">
                  <c:v>3.33</c:v>
                </c:pt>
                <c:pt idx="2">
                  <c:v>3.2</c:v>
                </c:pt>
                <c:pt idx="3">
                  <c:v>3.15</c:v>
                </c:pt>
                <c:pt idx="4">
                  <c:v>2.81</c:v>
                </c:pt>
                <c:pt idx="5">
                  <c:v>2.64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372-40F5-8225-071D297B99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6016352"/>
        <c:axId val="646009296"/>
      </c:barChart>
      <c:catAx>
        <c:axId val="6460163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646009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6009296"/>
        <c:scaling>
          <c:orientation val="minMax"/>
          <c:max val="5"/>
          <c:min val="1"/>
        </c:scaling>
        <c:delete val="0"/>
        <c:axPos val="t"/>
        <c:majorGridlines/>
        <c:numFmt formatCode="_(* #,##0.00_);_(* \(#,##0.00\);_(* &quot;-&quot;??_);_(@_)" sourceLinked="1"/>
        <c:majorTickMark val="out"/>
        <c:minorTickMark val="none"/>
        <c:tickLblPos val="none"/>
        <c:crossAx val="646016352"/>
        <c:crosses val="autoZero"/>
        <c:crossBetween val="between"/>
        <c:majorUnit val="1"/>
        <c:minorUnit val="0.04"/>
      </c:valAx>
    </c:plotArea>
    <c:legend>
      <c:legendPos val="b"/>
      <c:layout>
        <c:manualLayout>
          <c:xMode val="edge"/>
          <c:yMode val="edge"/>
          <c:x val="0"/>
          <c:y val="0.90296357011787198"/>
          <c:w val="1"/>
          <c:h val="8.6965152747719501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0838303566168896"/>
          <c:y val="6.3599347378874904E-2"/>
          <c:w val="0.479340119891497"/>
          <c:h val="0.8054483730074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COE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Sheet1!$B$1:$I$1</c:f>
              <c:strCache>
                <c:ptCount val="6"/>
                <c:pt idx="0">
                  <c:v> Invitations to alumni activities </c:v>
                </c:pt>
                <c:pt idx="1">
                  <c:v> Presence on social media sites (Facebook, LinkedIn, Twitter, Instagram, etc.) </c:v>
                </c:pt>
                <c:pt idx="2">
                  <c:v> Printed materials from KU (magazines, newsletters, etc.) </c:v>
                </c:pt>
                <c:pt idx="3">
                  <c:v> Email correspondence from KUF &amp; AR </c:v>
                </c:pt>
                <c:pt idx="4">
                  <c:v> Information regarding programs (credit cards, insurance services, etc.) </c:v>
                </c:pt>
                <c:pt idx="5">
                  <c:v> Solicitations for donations (annual fund, support for athletics, college, etc.) </c:v>
                </c:pt>
              </c:strCache>
            </c:strRef>
          </c:cat>
          <c:val>
            <c:numRef>
              <c:f>Sheet1!$B$2:$I$2</c:f>
              <c:numCache>
                <c:formatCode>_(* #,##0.00_);_(* \(#,##0.00\);_(* "-"??_);_(@_)</c:formatCode>
                <c:ptCount val="6"/>
                <c:pt idx="0">
                  <c:v>3.32</c:v>
                </c:pt>
                <c:pt idx="1">
                  <c:v>3.19</c:v>
                </c:pt>
                <c:pt idx="2">
                  <c:v>3.17</c:v>
                </c:pt>
                <c:pt idx="3">
                  <c:v>3.13</c:v>
                </c:pt>
                <c:pt idx="4">
                  <c:v>2.71</c:v>
                </c:pt>
                <c:pt idx="5">
                  <c:v>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72-40F5-8225-071D297B99E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CLAS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Sheet1!$B$1:$I$1</c:f>
              <c:strCache>
                <c:ptCount val="6"/>
                <c:pt idx="0">
                  <c:v> Invitations to alumni activities </c:v>
                </c:pt>
                <c:pt idx="1">
                  <c:v> Presence on social media sites (Facebook, LinkedIn, Twitter, Instagram, etc.) </c:v>
                </c:pt>
                <c:pt idx="2">
                  <c:v> Printed materials from KU (magazines, newsletters, etc.) </c:v>
                </c:pt>
                <c:pt idx="3">
                  <c:v> Email correspondence from KUF &amp; AR </c:v>
                </c:pt>
                <c:pt idx="4">
                  <c:v> Information regarding programs (credit cards, insurance services, etc.) </c:v>
                </c:pt>
                <c:pt idx="5">
                  <c:v> Solicitations for donations (annual fund, support for athletics, college, etc.) </c:v>
                </c:pt>
              </c:strCache>
            </c:strRef>
          </c:cat>
          <c:val>
            <c:numRef>
              <c:f>Sheet1!$B$3:$I$3</c:f>
              <c:numCache>
                <c:formatCode>_(* #,##0.00_);_(* \(#,##0.00\);_(* "-"??_);_(@_)</c:formatCode>
                <c:ptCount val="6"/>
                <c:pt idx="0">
                  <c:v>3.44</c:v>
                </c:pt>
                <c:pt idx="1">
                  <c:v>3.34</c:v>
                </c:pt>
                <c:pt idx="2">
                  <c:v>3.25</c:v>
                </c:pt>
                <c:pt idx="3">
                  <c:v>3.19</c:v>
                </c:pt>
                <c:pt idx="4">
                  <c:v>2.8</c:v>
                </c:pt>
                <c:pt idx="5">
                  <c:v>2.69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372-40F5-8225-071D297B99E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CVPA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Sheet1!$B$1:$I$1</c:f>
              <c:strCache>
                <c:ptCount val="6"/>
                <c:pt idx="0">
                  <c:v> Invitations to alumni activities </c:v>
                </c:pt>
                <c:pt idx="1">
                  <c:v> Presence on social media sites (Facebook, LinkedIn, Twitter, Instagram, etc.) </c:v>
                </c:pt>
                <c:pt idx="2">
                  <c:v> Printed materials from KU (magazines, newsletters, etc.) </c:v>
                </c:pt>
                <c:pt idx="3">
                  <c:v> Email correspondence from KUF &amp; AR </c:v>
                </c:pt>
                <c:pt idx="4">
                  <c:v> Information regarding programs (credit cards, insurance services, etc.) </c:v>
                </c:pt>
                <c:pt idx="5">
                  <c:v> Solicitations for donations (annual fund, support for athletics, college, etc.) </c:v>
                </c:pt>
              </c:strCache>
            </c:strRef>
          </c:cat>
          <c:val>
            <c:numRef>
              <c:f>Sheet1!$B$4:$I$4</c:f>
              <c:numCache>
                <c:formatCode>_(* #,##0.00_);_(* \(#,##0.00\);_(* "-"??_);_(@_)</c:formatCode>
                <c:ptCount val="6"/>
                <c:pt idx="0">
                  <c:v>3.44</c:v>
                </c:pt>
                <c:pt idx="1">
                  <c:v>3.37</c:v>
                </c:pt>
                <c:pt idx="2">
                  <c:v>3.32</c:v>
                </c:pt>
                <c:pt idx="3">
                  <c:v>3.2</c:v>
                </c:pt>
                <c:pt idx="4">
                  <c:v>2.75</c:v>
                </c:pt>
                <c:pt idx="5">
                  <c:v>2.61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372-40F5-8225-071D297B99E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COB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Sheet1!$B$1:$I$1</c:f>
              <c:strCache>
                <c:ptCount val="6"/>
                <c:pt idx="0">
                  <c:v> Invitations to alumni activities </c:v>
                </c:pt>
                <c:pt idx="1">
                  <c:v> Presence on social media sites (Facebook, LinkedIn, Twitter, Instagram, etc.) </c:v>
                </c:pt>
                <c:pt idx="2">
                  <c:v> Printed materials from KU (magazines, newsletters, etc.) </c:v>
                </c:pt>
                <c:pt idx="3">
                  <c:v> Email correspondence from KUF &amp; AR </c:v>
                </c:pt>
                <c:pt idx="4">
                  <c:v> Information regarding programs (credit cards, insurance services, etc.) </c:v>
                </c:pt>
                <c:pt idx="5">
                  <c:v> Solicitations for donations (annual fund, support for athletics, college, etc.) </c:v>
                </c:pt>
              </c:strCache>
            </c:strRef>
          </c:cat>
          <c:val>
            <c:numRef>
              <c:f>Sheet1!$B$5:$I$5</c:f>
              <c:numCache>
                <c:formatCode>_(* #,##0.00_);_(* \(#,##0.00\);_(* "-"??_);_(@_)</c:formatCode>
                <c:ptCount val="6"/>
                <c:pt idx="0">
                  <c:v>3.41</c:v>
                </c:pt>
                <c:pt idx="1">
                  <c:v>3.29</c:v>
                </c:pt>
                <c:pt idx="2">
                  <c:v>3.29</c:v>
                </c:pt>
                <c:pt idx="3">
                  <c:v>3.15</c:v>
                </c:pt>
                <c:pt idx="4">
                  <c:v>2.97</c:v>
                </c:pt>
                <c:pt idx="5">
                  <c:v>2.81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372-40F5-8225-071D297B99E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Sheet1!$B$1:$I$1</c:f>
              <c:strCache>
                <c:ptCount val="6"/>
                <c:pt idx="0">
                  <c:v> Invitations to alumni activities </c:v>
                </c:pt>
                <c:pt idx="1">
                  <c:v> Presence on social media sites (Facebook, LinkedIn, Twitter, Instagram, etc.) </c:v>
                </c:pt>
                <c:pt idx="2">
                  <c:v> Printed materials from KU (magazines, newsletters, etc.) </c:v>
                </c:pt>
                <c:pt idx="3">
                  <c:v> Email correspondence from KUF &amp; AR </c:v>
                </c:pt>
                <c:pt idx="4">
                  <c:v> Information regarding programs (credit cards, insurance services, etc.) </c:v>
                </c:pt>
                <c:pt idx="5">
                  <c:v> Solicitations for donations (annual fund, support for athletics, college, etc.) </c:v>
                </c:pt>
              </c:strCache>
            </c:strRef>
          </c:cat>
          <c:val>
            <c:numRef>
              <c:f>Sheet1!$B$6:$I$6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372-40F5-8225-071D297B99E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Sheet1!$B$1:$I$1</c:f>
              <c:strCache>
                <c:ptCount val="6"/>
                <c:pt idx="0">
                  <c:v> Invitations to alumni activities </c:v>
                </c:pt>
                <c:pt idx="1">
                  <c:v> Presence on social media sites (Facebook, LinkedIn, Twitter, Instagram, etc.) </c:v>
                </c:pt>
                <c:pt idx="2">
                  <c:v> Printed materials from KU (magazines, newsletters, etc.) </c:v>
                </c:pt>
                <c:pt idx="3">
                  <c:v> Email correspondence from KUF &amp; AR </c:v>
                </c:pt>
                <c:pt idx="4">
                  <c:v> Information regarding programs (credit cards, insurance services, etc.) </c:v>
                </c:pt>
                <c:pt idx="5">
                  <c:v> Solicitations for donations (annual fund, support for athletics, college, etc.) </c:v>
                </c:pt>
              </c:strCache>
            </c:strRef>
          </c:cat>
          <c:val>
            <c:numRef>
              <c:f>Sheet1!$B$7:$I$7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372-40F5-8225-071D297B99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6012824"/>
        <c:axId val="647508528"/>
      </c:barChart>
      <c:catAx>
        <c:axId val="6460128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647508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7508528"/>
        <c:scaling>
          <c:orientation val="minMax"/>
          <c:max val="5"/>
          <c:min val="1"/>
        </c:scaling>
        <c:delete val="0"/>
        <c:axPos val="t"/>
        <c:majorGridlines/>
        <c:numFmt formatCode="_(* #,##0.00_);_(* \(#,##0.00\);_(* &quot;-&quot;??_);_(@_)" sourceLinked="1"/>
        <c:majorTickMark val="out"/>
        <c:minorTickMark val="none"/>
        <c:tickLblPos val="none"/>
        <c:crossAx val="646012824"/>
        <c:crosses val="autoZero"/>
        <c:crossBetween val="between"/>
        <c:majorUnit val="1"/>
        <c:minorUnit val="0.04"/>
      </c:valAx>
    </c:plotArea>
    <c:legend>
      <c:legendPos val="b"/>
      <c:layout>
        <c:manualLayout>
          <c:xMode val="edge"/>
          <c:yMode val="edge"/>
          <c:x val="0"/>
          <c:y val="0.90296357011787198"/>
          <c:w val="1"/>
          <c:h val="8.6965152747719501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553571428571402"/>
          <c:y val="9.9593495934959503E-2"/>
          <c:w val="0.47544642857142899"/>
          <c:h val="0.8800813008130079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70193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Sheet1!$B$1:$I$1</c:f>
              <c:strCache>
                <c:ptCount val="6"/>
                <c:pt idx="0">
                  <c:v> Invitations to alumni activities </c:v>
                </c:pt>
                <c:pt idx="1">
                  <c:v> Presence on social media sites (Facebook, LinkedIn, Twitter, Instagram, etc.) </c:v>
                </c:pt>
                <c:pt idx="2">
                  <c:v> Printed materials from KU (magazines, newsletters, etc.) </c:v>
                </c:pt>
                <c:pt idx="3">
                  <c:v> Email correspondence from KUF &amp; AR </c:v>
                </c:pt>
                <c:pt idx="4">
                  <c:v> Information regarding programs (credit cards, insurance services, etc.) </c:v>
                </c:pt>
                <c:pt idx="5">
                  <c:v> Solicitations for donations (annual fund, support for athletics, college, etc.) 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6"/>
                <c:pt idx="0">
                  <c:v>9.0999999999999998E-2</c:v>
                </c:pt>
                <c:pt idx="1">
                  <c:v>7.2999999999999995E-2</c:v>
                </c:pt>
                <c:pt idx="2">
                  <c:v>0.122</c:v>
                </c:pt>
                <c:pt idx="3">
                  <c:v>0.105</c:v>
                </c:pt>
                <c:pt idx="4">
                  <c:v>0.14199999999999999</c:v>
                </c:pt>
                <c:pt idx="5">
                  <c:v>0.23799999999999999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42-40E4-ADB2-478F8C52C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7507352"/>
        <c:axId val="647508920"/>
      </c:barChart>
      <c:catAx>
        <c:axId val="6475073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/>
            </a:pPr>
            <a:endParaRPr lang="en-US"/>
          </a:p>
        </c:txPr>
        <c:crossAx val="647508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7508920"/>
        <c:scaling>
          <c:orientation val="minMax"/>
          <c:max val="0.8"/>
          <c:min val="0.05"/>
        </c:scaling>
        <c:delete val="0"/>
        <c:axPos val="t"/>
        <c:majorGridlines/>
        <c:numFmt formatCode=".00" sourceLinked="0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647507352"/>
        <c:crosses val="autoZero"/>
        <c:crossBetween val="between"/>
        <c:majorUnit val="0.05"/>
        <c:minorUnit val="2E-3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375328083989499"/>
          <c:y val="2.6315789473684199E-2"/>
          <c:w val="0.511811023622047"/>
          <c:h val="0.84688995215311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Importance 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Sheet1!$B$1:$M$1</c:f>
              <c:strCache>
                <c:ptCount val="11"/>
                <c:pt idx="0">
                  <c:v> Identifying job opportunities for graduates </c:v>
                </c:pt>
                <c:pt idx="1">
                  <c:v> Mentoring students </c:v>
                </c:pt>
                <c:pt idx="2">
                  <c:v> Serving as ambassadors promoting KU to others </c:v>
                </c:pt>
                <c:pt idx="3">
                  <c:v> Recruiting students </c:v>
                </c:pt>
                <c:pt idx="4">
                  <c:v> Networking with other alumni </c:v>
                </c:pt>
                <c:pt idx="5">
                  <c:v> Providing financial support for KU (e.g. donations) </c:v>
                </c:pt>
                <c:pt idx="6">
                  <c:v> Providing leadership by serving on boards, committees, etc. </c:v>
                </c:pt>
                <c:pt idx="7">
                  <c:v> Attending general alumni and KU events </c:v>
                </c:pt>
                <c:pt idx="8">
                  <c:v> Volunteering for KU </c:v>
                </c:pt>
                <c:pt idx="9">
                  <c:v> Participating in KU online activities (social media) </c:v>
                </c:pt>
                <c:pt idx="10">
                  <c:v> Attending athletic events </c:v>
                </c:pt>
              </c:strCache>
            </c:strRef>
          </c:cat>
          <c:val>
            <c:numRef>
              <c:f>Sheet1!$B$2:$M$2</c:f>
              <c:numCache>
                <c:formatCode>_(* #,##0.00_);_(* \(#,##0.00\);_(* "-"??_);_(@_)</c:formatCode>
                <c:ptCount val="11"/>
                <c:pt idx="0">
                  <c:v>3.4</c:v>
                </c:pt>
                <c:pt idx="1">
                  <c:v>3.03</c:v>
                </c:pt>
                <c:pt idx="2">
                  <c:v>3.03</c:v>
                </c:pt>
                <c:pt idx="3">
                  <c:v>3.01</c:v>
                </c:pt>
                <c:pt idx="4">
                  <c:v>2.92</c:v>
                </c:pt>
                <c:pt idx="5">
                  <c:v>2.78</c:v>
                </c:pt>
                <c:pt idx="6">
                  <c:v>2.78</c:v>
                </c:pt>
                <c:pt idx="7">
                  <c:v>2.78</c:v>
                </c:pt>
                <c:pt idx="8">
                  <c:v>2.61</c:v>
                </c:pt>
                <c:pt idx="9">
                  <c:v>2.57</c:v>
                </c:pt>
                <c:pt idx="10">
                  <c:v>2.35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66-4CDE-9531-FBF1F252926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Performance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Sheet1!$B$1:$M$1</c:f>
              <c:strCache>
                <c:ptCount val="11"/>
                <c:pt idx="0">
                  <c:v> Identifying job opportunities for graduates </c:v>
                </c:pt>
                <c:pt idx="1">
                  <c:v> Mentoring students </c:v>
                </c:pt>
                <c:pt idx="2">
                  <c:v> Serving as ambassadors promoting KU to others </c:v>
                </c:pt>
                <c:pt idx="3">
                  <c:v> Recruiting students </c:v>
                </c:pt>
                <c:pt idx="4">
                  <c:v> Networking with other alumni </c:v>
                </c:pt>
                <c:pt idx="5">
                  <c:v> Providing financial support for KU (e.g. donations) </c:v>
                </c:pt>
                <c:pt idx="6">
                  <c:v> Providing leadership by serving on boards, committees, etc. </c:v>
                </c:pt>
                <c:pt idx="7">
                  <c:v> Attending general alumni and KU events </c:v>
                </c:pt>
                <c:pt idx="8">
                  <c:v> Volunteering for KU </c:v>
                </c:pt>
                <c:pt idx="9">
                  <c:v> Participating in KU online activities (social media) </c:v>
                </c:pt>
                <c:pt idx="10">
                  <c:v> Attending athletic events </c:v>
                </c:pt>
              </c:strCache>
            </c:strRef>
          </c:cat>
          <c:val>
            <c:numRef>
              <c:f>Sheet1!$B$3:$M$3</c:f>
              <c:numCache>
                <c:formatCode>_(* #,##0.00_);_(* \(#,##0.00\);_(* "-"??_);_(@_)</c:formatCode>
                <c:ptCount val="11"/>
                <c:pt idx="0">
                  <c:v>2.4900000000000002</c:v>
                </c:pt>
                <c:pt idx="1">
                  <c:v>2.41</c:v>
                </c:pt>
                <c:pt idx="2">
                  <c:v>2.6</c:v>
                </c:pt>
                <c:pt idx="3">
                  <c:v>2.61</c:v>
                </c:pt>
                <c:pt idx="4">
                  <c:v>2.4900000000000002</c:v>
                </c:pt>
                <c:pt idx="5">
                  <c:v>2.66</c:v>
                </c:pt>
                <c:pt idx="6">
                  <c:v>2.44</c:v>
                </c:pt>
                <c:pt idx="7">
                  <c:v>2.65</c:v>
                </c:pt>
                <c:pt idx="8">
                  <c:v>2.41</c:v>
                </c:pt>
                <c:pt idx="9">
                  <c:v>2.61</c:v>
                </c:pt>
                <c:pt idx="10">
                  <c:v>2.63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966-4CDE-9531-FBF1F25292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7509312"/>
        <c:axId val="647503432"/>
      </c:barChart>
      <c:catAx>
        <c:axId val="6475093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647503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7503432"/>
        <c:scaling>
          <c:orientation val="minMax"/>
          <c:max val="4"/>
          <c:min val="1"/>
        </c:scaling>
        <c:delete val="1"/>
        <c:axPos val="t"/>
        <c:majorGridlines/>
        <c:numFmt formatCode="_(* #,##0.00_);_(* \(#,##0.00\);_(* &quot;-&quot;??_);_(@_)" sourceLinked="1"/>
        <c:majorTickMark val="out"/>
        <c:minorTickMark val="none"/>
        <c:tickLblPos val="none"/>
        <c:crossAx val="647509312"/>
        <c:crosses val="autoZero"/>
        <c:crossBetween val="between"/>
        <c:majorUnit val="1"/>
        <c:minorUnit val="0.1"/>
      </c:valAx>
    </c:plotArea>
    <c:legend>
      <c:legendPos val="b"/>
      <c:layout>
        <c:manualLayout>
          <c:xMode val="edge"/>
          <c:yMode val="edge"/>
          <c:x val="0.29501704078035018"/>
          <c:y val="0.90981759432957299"/>
          <c:w val="0.40551181102362199"/>
          <c:h val="8.6124401913875701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589133221632798"/>
          <c:y val="1.9646365422396901E-2"/>
          <c:w val="0.60848368044402401"/>
          <c:h val="0.864440078585463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All School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Sheet1!$B$1:$M$1</c:f>
              <c:strCache>
                <c:ptCount val="11"/>
                <c:pt idx="0">
                  <c:v> Identifying job opportunities for graduates </c:v>
                </c:pt>
                <c:pt idx="1">
                  <c:v> Mentoring students </c:v>
                </c:pt>
                <c:pt idx="2">
                  <c:v> Serving as ambassadors promoting KU to others </c:v>
                </c:pt>
                <c:pt idx="3">
                  <c:v> Recruiting students </c:v>
                </c:pt>
                <c:pt idx="4">
                  <c:v> Networking with other alumni </c:v>
                </c:pt>
                <c:pt idx="5">
                  <c:v> Providing financial support for KU (e.g. donations) </c:v>
                </c:pt>
                <c:pt idx="6">
                  <c:v> Providing leadership by serving on boards, committees, etc. </c:v>
                </c:pt>
                <c:pt idx="7">
                  <c:v> Attending general alumni and KU events </c:v>
                </c:pt>
                <c:pt idx="8">
                  <c:v> Volunteering for KU </c:v>
                </c:pt>
                <c:pt idx="9">
                  <c:v> Participating in KU online activities (social media) </c:v>
                </c:pt>
                <c:pt idx="10">
                  <c:v> Attending athletic events </c:v>
                </c:pt>
              </c:strCache>
            </c:strRef>
          </c:cat>
          <c:val>
            <c:numRef>
              <c:f>Sheet1!$B$2:$M$2</c:f>
              <c:numCache>
                <c:formatCode>_(* #,##0.00_);_(* \(#,##0.00\);_(* "-"??_);_(@_)</c:formatCode>
                <c:ptCount val="11"/>
                <c:pt idx="0">
                  <c:v>-0.62879079994787368</c:v>
                </c:pt>
                <c:pt idx="1">
                  <c:v>-0.38691618935641925</c:v>
                </c:pt>
                <c:pt idx="2">
                  <c:v>-0.22973229608161905</c:v>
                </c:pt>
                <c:pt idx="3">
                  <c:v>-7.1916831676499093E-2</c:v>
                </c:pt>
                <c:pt idx="4">
                  <c:v>-0.12755025841397494</c:v>
                </c:pt>
                <c:pt idx="5">
                  <c:v>0.14454224490848899</c:v>
                </c:pt>
                <c:pt idx="6">
                  <c:v>-0.22307522980218453</c:v>
                </c:pt>
                <c:pt idx="7">
                  <c:v>0.24089619333218737</c:v>
                </c:pt>
                <c:pt idx="8">
                  <c:v>7.4412231863855816E-2</c:v>
                </c:pt>
                <c:pt idx="9">
                  <c:v>0.31549238377417943</c:v>
                </c:pt>
                <c:pt idx="10">
                  <c:v>0.52963875120636228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46-4C2E-B29B-6DB8BF5D2DD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Comps 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cat>
            <c:strRef>
              <c:f>Sheet1!$B$1:$M$1</c:f>
              <c:strCache>
                <c:ptCount val="11"/>
                <c:pt idx="0">
                  <c:v> Identifying job opportunities for graduates </c:v>
                </c:pt>
                <c:pt idx="1">
                  <c:v> Mentoring students </c:v>
                </c:pt>
                <c:pt idx="2">
                  <c:v> Serving as ambassadors promoting KU to others </c:v>
                </c:pt>
                <c:pt idx="3">
                  <c:v> Recruiting students </c:v>
                </c:pt>
                <c:pt idx="4">
                  <c:v> Networking with other alumni </c:v>
                </c:pt>
                <c:pt idx="5">
                  <c:v> Providing financial support for KU (e.g. donations) </c:v>
                </c:pt>
                <c:pt idx="6">
                  <c:v> Providing leadership by serving on boards, committees, etc. </c:v>
                </c:pt>
                <c:pt idx="7">
                  <c:v> Attending general alumni and KU events </c:v>
                </c:pt>
                <c:pt idx="8">
                  <c:v> Volunteering for KU </c:v>
                </c:pt>
                <c:pt idx="9">
                  <c:v> Participating in KU online activities (social media) </c:v>
                </c:pt>
                <c:pt idx="10">
                  <c:v> Attending athletic events </c:v>
                </c:pt>
              </c:strCache>
            </c:strRef>
          </c:cat>
          <c:val>
            <c:numRef>
              <c:f>Sheet1!$B$3:$M$3</c:f>
              <c:numCache>
                <c:formatCode>_(* #,##0.00_);_(* \(#,##0.00\);_(* "-"??_);_(@_)</c:formatCode>
                <c:ptCount val="11"/>
                <c:pt idx="0">
                  <c:v>-0.73</c:v>
                </c:pt>
                <c:pt idx="1">
                  <c:v>-0.39999999999999991</c:v>
                </c:pt>
                <c:pt idx="2">
                  <c:v>-0.23999999999999977</c:v>
                </c:pt>
                <c:pt idx="3">
                  <c:v>-0.16999999999999993</c:v>
                </c:pt>
                <c:pt idx="4">
                  <c:v>-8.9999999999999858E-2</c:v>
                </c:pt>
                <c:pt idx="5">
                  <c:v>5.0000000000000266E-2</c:v>
                </c:pt>
                <c:pt idx="6">
                  <c:v>-0.2799999999999998</c:v>
                </c:pt>
                <c:pt idx="7">
                  <c:v>0.14000000000000012</c:v>
                </c:pt>
                <c:pt idx="8">
                  <c:v>-6.0000000000000053E-2</c:v>
                </c:pt>
                <c:pt idx="9">
                  <c:v>0.25</c:v>
                </c:pt>
                <c:pt idx="10">
                  <c:v>0.44999999999999973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346-4C2E-B29B-6DB8BF5D2DD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Kutztown University 2018 </c:v>
                </c:pt>
              </c:strCache>
            </c:strRef>
          </c:tx>
          <c:spPr>
            <a:solidFill>
              <a:srgbClr val="701931"/>
            </a:solidFill>
          </c:spPr>
          <c:invertIfNegative val="0"/>
          <c:cat>
            <c:strRef>
              <c:f>Sheet1!$B$1:$M$1</c:f>
              <c:strCache>
                <c:ptCount val="11"/>
                <c:pt idx="0">
                  <c:v> Identifying job opportunities for graduates </c:v>
                </c:pt>
                <c:pt idx="1">
                  <c:v> Mentoring students </c:v>
                </c:pt>
                <c:pt idx="2">
                  <c:v> Serving as ambassadors promoting KU to others </c:v>
                </c:pt>
                <c:pt idx="3">
                  <c:v> Recruiting students </c:v>
                </c:pt>
                <c:pt idx="4">
                  <c:v> Networking with other alumni </c:v>
                </c:pt>
                <c:pt idx="5">
                  <c:v> Providing financial support for KU (e.g. donations) </c:v>
                </c:pt>
                <c:pt idx="6">
                  <c:v> Providing leadership by serving on boards, committees, etc. </c:v>
                </c:pt>
                <c:pt idx="7">
                  <c:v> Attending general alumni and KU events </c:v>
                </c:pt>
                <c:pt idx="8">
                  <c:v> Volunteering for KU </c:v>
                </c:pt>
                <c:pt idx="9">
                  <c:v> Participating in KU online activities (social media) </c:v>
                </c:pt>
                <c:pt idx="10">
                  <c:v> Attending athletic events </c:v>
                </c:pt>
              </c:strCache>
            </c:strRef>
          </c:cat>
          <c:val>
            <c:numRef>
              <c:f>Sheet1!$B$4:$M$4</c:f>
              <c:numCache>
                <c:formatCode>_(* #,##0.00_);_(* \(#,##0.00\);_(* "-"??_);_(@_)</c:formatCode>
                <c:ptCount val="11"/>
                <c:pt idx="0">
                  <c:v>-0.9099999999999997</c:v>
                </c:pt>
                <c:pt idx="1">
                  <c:v>-0.61999999999999966</c:v>
                </c:pt>
                <c:pt idx="2">
                  <c:v>-0.42999999999999972</c:v>
                </c:pt>
                <c:pt idx="3">
                  <c:v>-0.39999999999999991</c:v>
                </c:pt>
                <c:pt idx="4">
                  <c:v>-0.42999999999999972</c:v>
                </c:pt>
                <c:pt idx="5">
                  <c:v>-0.11999999999999966</c:v>
                </c:pt>
                <c:pt idx="6">
                  <c:v>-0.33999999999999986</c:v>
                </c:pt>
                <c:pt idx="7">
                  <c:v>-0.12999999999999989</c:v>
                </c:pt>
                <c:pt idx="8">
                  <c:v>-0.19999999999999973</c:v>
                </c:pt>
                <c:pt idx="9">
                  <c:v>4.0000000000000036E-2</c:v>
                </c:pt>
                <c:pt idx="10">
                  <c:v>0.2799999999999998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346-4C2E-B29B-6DB8BF5D2D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7511272"/>
        <c:axId val="647507744"/>
      </c:barChart>
      <c:catAx>
        <c:axId val="647511272"/>
        <c:scaling>
          <c:orientation val="maxMin"/>
        </c:scaling>
        <c:delete val="0"/>
        <c:axPos val="l"/>
        <c:numFmt formatCode="General" sourceLinked="1"/>
        <c:majorTickMark val="in"/>
        <c:minorTickMark val="none"/>
        <c:tickLblPos val="low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64750774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647507744"/>
        <c:scaling>
          <c:orientation val="minMax"/>
          <c:max val="0.8"/>
          <c:min val="-0.8"/>
        </c:scaling>
        <c:delete val="1"/>
        <c:axPos val="t"/>
        <c:majorGridlines/>
        <c:numFmt formatCode="_(* #,##0.00_);_(* \(#,##0.00\);_(* &quot;-&quot;??_);_(@_)" sourceLinked="1"/>
        <c:majorTickMark val="out"/>
        <c:minorTickMark val="none"/>
        <c:tickLblPos val="none"/>
        <c:crossAx val="647511272"/>
        <c:crosses val="autoZero"/>
        <c:crossBetween val="between"/>
        <c:majorUnit val="0.5"/>
        <c:minorUnit val="0.1"/>
      </c:valAx>
    </c:plotArea>
    <c:legend>
      <c:legendPos val="b"/>
      <c:layout>
        <c:manualLayout>
          <c:xMode val="edge"/>
          <c:yMode val="edge"/>
          <c:x val="0"/>
          <c:y val="0.91275581159409003"/>
          <c:w val="1"/>
          <c:h val="6.6212722802982599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467901127743643"/>
          <c:y val="3.5743139510072811E-2"/>
          <c:w val="0.48253479853479803"/>
          <c:h val="0.846918489065605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Woodstock\ Vietnam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Sheet1!$B$1:$M$1</c:f>
              <c:strCache>
                <c:ptCount val="11"/>
                <c:pt idx="0">
                  <c:v> Identifying job opportunities for graduates </c:v>
                </c:pt>
                <c:pt idx="1">
                  <c:v> Mentoring students </c:v>
                </c:pt>
                <c:pt idx="2">
                  <c:v> Serving as ambassadors promoting KU to others </c:v>
                </c:pt>
                <c:pt idx="3">
                  <c:v> Recruiting students </c:v>
                </c:pt>
                <c:pt idx="4">
                  <c:v> Networking with other alumni </c:v>
                </c:pt>
                <c:pt idx="5">
                  <c:v> Providing financial support for KU (e.g. donations) </c:v>
                </c:pt>
                <c:pt idx="6">
                  <c:v> Providing leadership by serving on boards, committees, etc. </c:v>
                </c:pt>
                <c:pt idx="7">
                  <c:v> Attending general alumni and KU events </c:v>
                </c:pt>
                <c:pt idx="8">
                  <c:v> Volunteering for KU </c:v>
                </c:pt>
                <c:pt idx="9">
                  <c:v> Participating in KU online activities (social media) </c:v>
                </c:pt>
                <c:pt idx="10">
                  <c:v> Attending athletic events </c:v>
                </c:pt>
              </c:strCache>
            </c:strRef>
          </c:cat>
          <c:val>
            <c:numRef>
              <c:f>Sheet1!$B$2:$M$2</c:f>
              <c:numCache>
                <c:formatCode>_(* #,##0.00_);_(* \(#,##0.00\);_(* "-"??_);_(@_)</c:formatCode>
                <c:ptCount val="11"/>
                <c:pt idx="0">
                  <c:v>-0.55000000000000027</c:v>
                </c:pt>
                <c:pt idx="1">
                  <c:v>-0.31999999999999984</c:v>
                </c:pt>
                <c:pt idx="2">
                  <c:v>-0.37999999999999989</c:v>
                </c:pt>
                <c:pt idx="3">
                  <c:v>-0.41000000000000014</c:v>
                </c:pt>
                <c:pt idx="4">
                  <c:v>-0.22999999999999998</c:v>
                </c:pt>
                <c:pt idx="5">
                  <c:v>-0.29000000000000004</c:v>
                </c:pt>
                <c:pt idx="6">
                  <c:v>-0.22999999999999998</c:v>
                </c:pt>
                <c:pt idx="7">
                  <c:v>0.10000000000000009</c:v>
                </c:pt>
                <c:pt idx="8">
                  <c:v>-0.10000000000000009</c:v>
                </c:pt>
                <c:pt idx="9">
                  <c:v>0.16000000000000014</c:v>
                </c:pt>
                <c:pt idx="10">
                  <c:v>0.34999999999999964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E5-45E3-A9A1-06D107CF30E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Post Watergate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Sheet1!$B$1:$M$1</c:f>
              <c:strCache>
                <c:ptCount val="11"/>
                <c:pt idx="0">
                  <c:v> Identifying job opportunities for graduates </c:v>
                </c:pt>
                <c:pt idx="1">
                  <c:v> Mentoring students </c:v>
                </c:pt>
                <c:pt idx="2">
                  <c:v> Serving as ambassadors promoting KU to others </c:v>
                </c:pt>
                <c:pt idx="3">
                  <c:v> Recruiting students </c:v>
                </c:pt>
                <c:pt idx="4">
                  <c:v> Networking with other alumni </c:v>
                </c:pt>
                <c:pt idx="5">
                  <c:v> Providing financial support for KU (e.g. donations) </c:v>
                </c:pt>
                <c:pt idx="6">
                  <c:v> Providing leadership by serving on boards, committees, etc. </c:v>
                </c:pt>
                <c:pt idx="7">
                  <c:v> Attending general alumni and KU events </c:v>
                </c:pt>
                <c:pt idx="8">
                  <c:v> Volunteering for KU </c:v>
                </c:pt>
                <c:pt idx="9">
                  <c:v> Participating in KU online activities (social media) </c:v>
                </c:pt>
                <c:pt idx="10">
                  <c:v> Attending athletic events </c:v>
                </c:pt>
              </c:strCache>
            </c:strRef>
          </c:cat>
          <c:val>
            <c:numRef>
              <c:f>Sheet1!$B$3:$M$3</c:f>
              <c:numCache>
                <c:formatCode>_(* #,##0.00_);_(* \(#,##0.00\);_(* "-"??_);_(@_)</c:formatCode>
                <c:ptCount val="11"/>
                <c:pt idx="0">
                  <c:v>-0.81999999999999984</c:v>
                </c:pt>
                <c:pt idx="1">
                  <c:v>-0.58000000000000007</c:v>
                </c:pt>
                <c:pt idx="2">
                  <c:v>-0.54</c:v>
                </c:pt>
                <c:pt idx="3">
                  <c:v>-0.55999999999999961</c:v>
                </c:pt>
                <c:pt idx="4">
                  <c:v>-0.42999999999999972</c:v>
                </c:pt>
                <c:pt idx="5">
                  <c:v>-0.33000000000000007</c:v>
                </c:pt>
                <c:pt idx="6">
                  <c:v>-0.41999999999999993</c:v>
                </c:pt>
                <c:pt idx="7">
                  <c:v>-5.0000000000000266E-2</c:v>
                </c:pt>
                <c:pt idx="8">
                  <c:v>-0.37000000000000011</c:v>
                </c:pt>
                <c:pt idx="9">
                  <c:v>2.0000000000000018E-2</c:v>
                </c:pt>
                <c:pt idx="10">
                  <c:v>0.21000000000000041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8E5-45E3-A9A1-06D107CF30E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Yuppie\End of Cold War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Sheet1!$B$1:$M$1</c:f>
              <c:strCache>
                <c:ptCount val="11"/>
                <c:pt idx="0">
                  <c:v> Identifying job opportunities for graduates </c:v>
                </c:pt>
                <c:pt idx="1">
                  <c:v> Mentoring students </c:v>
                </c:pt>
                <c:pt idx="2">
                  <c:v> Serving as ambassadors promoting KU to others </c:v>
                </c:pt>
                <c:pt idx="3">
                  <c:v> Recruiting students </c:v>
                </c:pt>
                <c:pt idx="4">
                  <c:v> Networking with other alumni </c:v>
                </c:pt>
                <c:pt idx="5">
                  <c:v> Providing financial support for KU (e.g. donations) </c:v>
                </c:pt>
                <c:pt idx="6">
                  <c:v> Providing leadership by serving on boards, committees, etc. </c:v>
                </c:pt>
                <c:pt idx="7">
                  <c:v> Attending general alumni and KU events </c:v>
                </c:pt>
                <c:pt idx="8">
                  <c:v> Volunteering for KU </c:v>
                </c:pt>
                <c:pt idx="9">
                  <c:v> Participating in KU online activities (social media) </c:v>
                </c:pt>
                <c:pt idx="10">
                  <c:v> Attending athletic events </c:v>
                </c:pt>
              </c:strCache>
            </c:strRef>
          </c:cat>
          <c:val>
            <c:numRef>
              <c:f>Sheet1!$B$4:$M$4</c:f>
              <c:numCache>
                <c:formatCode>_(* #,##0.00_);_(* \(#,##0.00\);_(* "-"??_);_(@_)</c:formatCode>
                <c:ptCount val="11"/>
                <c:pt idx="0">
                  <c:v>-0.98</c:v>
                </c:pt>
                <c:pt idx="1">
                  <c:v>-0.60000000000000009</c:v>
                </c:pt>
                <c:pt idx="2">
                  <c:v>-0.4700000000000002</c:v>
                </c:pt>
                <c:pt idx="3">
                  <c:v>-0.43999999999999995</c:v>
                </c:pt>
                <c:pt idx="4">
                  <c:v>-0.41000000000000014</c:v>
                </c:pt>
                <c:pt idx="5">
                  <c:v>-0.14999999999999991</c:v>
                </c:pt>
                <c:pt idx="6">
                  <c:v>-0.24000000000000021</c:v>
                </c:pt>
                <c:pt idx="7">
                  <c:v>-3.0000000000000249E-2</c:v>
                </c:pt>
                <c:pt idx="8">
                  <c:v>-0.14000000000000012</c:v>
                </c:pt>
                <c:pt idx="9">
                  <c:v>8.9999999999999858E-2</c:v>
                </c:pt>
                <c:pt idx="10">
                  <c:v>0.31999999999999984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8E5-45E3-A9A1-06D107CF30E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Electronic Revolution\Dot-Com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Sheet1!$B$1:$M$1</c:f>
              <c:strCache>
                <c:ptCount val="11"/>
                <c:pt idx="0">
                  <c:v> Identifying job opportunities for graduates </c:v>
                </c:pt>
                <c:pt idx="1">
                  <c:v> Mentoring students </c:v>
                </c:pt>
                <c:pt idx="2">
                  <c:v> Serving as ambassadors promoting KU to others </c:v>
                </c:pt>
                <c:pt idx="3">
                  <c:v> Recruiting students </c:v>
                </c:pt>
                <c:pt idx="4">
                  <c:v> Networking with other alumni </c:v>
                </c:pt>
                <c:pt idx="5">
                  <c:v> Providing financial support for KU (e.g. donations) </c:v>
                </c:pt>
                <c:pt idx="6">
                  <c:v> Providing leadership by serving on boards, committees, etc. </c:v>
                </c:pt>
                <c:pt idx="7">
                  <c:v> Attending general alumni and KU events </c:v>
                </c:pt>
                <c:pt idx="8">
                  <c:v> Volunteering for KU </c:v>
                </c:pt>
                <c:pt idx="9">
                  <c:v> Participating in KU online activities (social media) </c:v>
                </c:pt>
                <c:pt idx="10">
                  <c:v> Attending athletic events </c:v>
                </c:pt>
              </c:strCache>
            </c:strRef>
          </c:cat>
          <c:val>
            <c:numRef>
              <c:f>Sheet1!$B$5:$M$5</c:f>
              <c:numCache>
                <c:formatCode>_(* #,##0.00_);_(* \(#,##0.00\);_(* "-"??_);_(@_)</c:formatCode>
                <c:ptCount val="11"/>
                <c:pt idx="0">
                  <c:v>-0.89999999999999991</c:v>
                </c:pt>
                <c:pt idx="1">
                  <c:v>-0.69999999999999973</c:v>
                </c:pt>
                <c:pt idx="2">
                  <c:v>-0.54999999999999982</c:v>
                </c:pt>
                <c:pt idx="3">
                  <c:v>-0.46000000000000041</c:v>
                </c:pt>
                <c:pt idx="4">
                  <c:v>-0.48999999999999977</c:v>
                </c:pt>
                <c:pt idx="5">
                  <c:v>-0.18000000000000016</c:v>
                </c:pt>
                <c:pt idx="6">
                  <c:v>-0.52</c:v>
                </c:pt>
                <c:pt idx="7">
                  <c:v>-0.22999999999999998</c:v>
                </c:pt>
                <c:pt idx="8">
                  <c:v>-0.25</c:v>
                </c:pt>
                <c:pt idx="9">
                  <c:v>-0.13000000000000034</c:v>
                </c:pt>
                <c:pt idx="10">
                  <c:v>0.18999999999999995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8E5-45E3-A9A1-06D107CF30E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 Post 9/11 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Sheet1!$B$1:$M$1</c:f>
              <c:strCache>
                <c:ptCount val="11"/>
                <c:pt idx="0">
                  <c:v> Identifying job opportunities for graduates </c:v>
                </c:pt>
                <c:pt idx="1">
                  <c:v> Mentoring students </c:v>
                </c:pt>
                <c:pt idx="2">
                  <c:v> Serving as ambassadors promoting KU to others </c:v>
                </c:pt>
                <c:pt idx="3">
                  <c:v> Recruiting students </c:v>
                </c:pt>
                <c:pt idx="4">
                  <c:v> Networking with other alumni </c:v>
                </c:pt>
                <c:pt idx="5">
                  <c:v> Providing financial support for KU (e.g. donations) </c:v>
                </c:pt>
                <c:pt idx="6">
                  <c:v> Providing leadership by serving on boards, committees, etc. </c:v>
                </c:pt>
                <c:pt idx="7">
                  <c:v> Attending general alumni and KU events </c:v>
                </c:pt>
                <c:pt idx="8">
                  <c:v> Volunteering for KU </c:v>
                </c:pt>
                <c:pt idx="9">
                  <c:v> Participating in KU online activities (social media) </c:v>
                </c:pt>
                <c:pt idx="10">
                  <c:v> Attending athletic events </c:v>
                </c:pt>
              </c:strCache>
            </c:strRef>
          </c:cat>
          <c:val>
            <c:numRef>
              <c:f>Sheet1!$B$6:$M$6</c:f>
              <c:numCache>
                <c:formatCode>_(* #,##0.00_);_(* \(#,##0.00\);_(* "-"??_);_(@_)</c:formatCode>
                <c:ptCount val="11"/>
                <c:pt idx="0">
                  <c:v>-0.91999999999999993</c:v>
                </c:pt>
                <c:pt idx="1">
                  <c:v>-0.67999999999999972</c:v>
                </c:pt>
                <c:pt idx="2">
                  <c:v>-0.37999999999999989</c:v>
                </c:pt>
                <c:pt idx="3">
                  <c:v>-0.33000000000000007</c:v>
                </c:pt>
                <c:pt idx="4">
                  <c:v>-0.42999999999999972</c:v>
                </c:pt>
                <c:pt idx="5">
                  <c:v>1.0000000000000231E-2</c:v>
                </c:pt>
                <c:pt idx="6">
                  <c:v>-0.35999999999999988</c:v>
                </c:pt>
                <c:pt idx="7">
                  <c:v>-0.19999999999999973</c:v>
                </c:pt>
                <c:pt idx="8">
                  <c:v>-0.17999999999999972</c:v>
                </c:pt>
                <c:pt idx="9">
                  <c:v>-2.0000000000000018E-2</c:v>
                </c:pt>
                <c:pt idx="10">
                  <c:v>0.29000000000000004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8E5-45E3-A9A1-06D107CF30EF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 Post Great Recession 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cat>
            <c:strRef>
              <c:f>Sheet1!$B$1:$M$1</c:f>
              <c:strCache>
                <c:ptCount val="11"/>
                <c:pt idx="0">
                  <c:v> Identifying job opportunities for graduates </c:v>
                </c:pt>
                <c:pt idx="1">
                  <c:v> Mentoring students </c:v>
                </c:pt>
                <c:pt idx="2">
                  <c:v> Serving as ambassadors promoting KU to others </c:v>
                </c:pt>
                <c:pt idx="3">
                  <c:v> Recruiting students </c:v>
                </c:pt>
                <c:pt idx="4">
                  <c:v> Networking with other alumni </c:v>
                </c:pt>
                <c:pt idx="5">
                  <c:v> Providing financial support for KU (e.g. donations) </c:v>
                </c:pt>
                <c:pt idx="6">
                  <c:v> Providing leadership by serving on boards, committees, etc. </c:v>
                </c:pt>
                <c:pt idx="7">
                  <c:v> Attending general alumni and KU events </c:v>
                </c:pt>
                <c:pt idx="8">
                  <c:v> Volunteering for KU </c:v>
                </c:pt>
                <c:pt idx="9">
                  <c:v> Participating in KU online activities (social media) </c:v>
                </c:pt>
                <c:pt idx="10">
                  <c:v> Attending athletic events </c:v>
                </c:pt>
              </c:strCache>
            </c:strRef>
          </c:cat>
          <c:val>
            <c:numRef>
              <c:f>Sheet1!$B$7:$M$7</c:f>
              <c:numCache>
                <c:formatCode>_(* #,##0.00_);_(* \(#,##0.00\);_(* "-"??_);_(@_)</c:formatCode>
                <c:ptCount val="11"/>
                <c:pt idx="0">
                  <c:v>-0.95000000000000018</c:v>
                </c:pt>
                <c:pt idx="1">
                  <c:v>-0.64999999999999991</c:v>
                </c:pt>
                <c:pt idx="2">
                  <c:v>-0.38999999999999968</c:v>
                </c:pt>
                <c:pt idx="3">
                  <c:v>-0.34999999999999964</c:v>
                </c:pt>
                <c:pt idx="4">
                  <c:v>-0.48999999999999977</c:v>
                </c:pt>
                <c:pt idx="5">
                  <c:v>-5.0000000000000266E-2</c:v>
                </c:pt>
                <c:pt idx="6">
                  <c:v>-0.33000000000000007</c:v>
                </c:pt>
                <c:pt idx="7">
                  <c:v>-0.16999999999999993</c:v>
                </c:pt>
                <c:pt idx="8">
                  <c:v>-0.25</c:v>
                </c:pt>
                <c:pt idx="9">
                  <c:v>2.9999999999999805E-2</c:v>
                </c:pt>
                <c:pt idx="10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8E5-45E3-A9A1-06D107CF30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7503824"/>
        <c:axId val="647508136"/>
      </c:barChart>
      <c:catAx>
        <c:axId val="6475038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100"/>
            </a:pPr>
            <a:endParaRPr lang="en-US"/>
          </a:p>
        </c:txPr>
        <c:crossAx val="64750813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647508136"/>
        <c:scaling>
          <c:orientation val="minMax"/>
          <c:max val="1"/>
          <c:min val="-1"/>
        </c:scaling>
        <c:delete val="1"/>
        <c:axPos val="t"/>
        <c:majorGridlines/>
        <c:numFmt formatCode="_(* #,##0.00_);_(* \(#,##0.00\);_(* &quot;-&quot;??_);_(@_)" sourceLinked="1"/>
        <c:majorTickMark val="out"/>
        <c:minorTickMark val="none"/>
        <c:tickLblPos val="none"/>
        <c:crossAx val="647503824"/>
        <c:crosses val="autoZero"/>
        <c:crossBetween val="between"/>
        <c:majorUnit val="0.5"/>
        <c:minorUnit val="0.04"/>
      </c:valAx>
    </c:plotArea>
    <c:legend>
      <c:legendPos val="b"/>
      <c:layout>
        <c:manualLayout>
          <c:xMode val="edge"/>
          <c:yMode val="edge"/>
          <c:x val="2.34485304721525E-2"/>
          <c:y val="0.89727578831231702"/>
          <c:w val="0.97655146952784699"/>
          <c:h val="9.3872006911231196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467901127743643"/>
          <c:y val="3.5743139510072811E-2"/>
          <c:w val="0.48253479853479803"/>
          <c:h val="0.846918489065605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Current 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Sheet1!$B$1:$M$1</c:f>
              <c:strCache>
                <c:ptCount val="11"/>
                <c:pt idx="0">
                  <c:v> Identifying job opportunities for graduates </c:v>
                </c:pt>
                <c:pt idx="1">
                  <c:v> Mentoring students </c:v>
                </c:pt>
                <c:pt idx="2">
                  <c:v> Serving as ambassadors promoting KU to others </c:v>
                </c:pt>
                <c:pt idx="3">
                  <c:v> Recruiting students </c:v>
                </c:pt>
                <c:pt idx="4">
                  <c:v> Networking with other alumni </c:v>
                </c:pt>
                <c:pt idx="5">
                  <c:v> Providing financial support for KU (e.g. donations) </c:v>
                </c:pt>
                <c:pt idx="6">
                  <c:v> Providing leadership by serving on boards, committees, etc. </c:v>
                </c:pt>
                <c:pt idx="7">
                  <c:v> Attending general alumni and KU events </c:v>
                </c:pt>
                <c:pt idx="8">
                  <c:v> Volunteering for KU </c:v>
                </c:pt>
                <c:pt idx="9">
                  <c:v> Participating in KU online activities (social media) </c:v>
                </c:pt>
                <c:pt idx="10">
                  <c:v> Attending athletic events </c:v>
                </c:pt>
              </c:strCache>
            </c:strRef>
          </c:cat>
          <c:val>
            <c:numRef>
              <c:f>Sheet1!$B$2:$M$2</c:f>
              <c:numCache>
                <c:formatCode>_(* #,##0.00_);_(* \(#,##0.00\);_(* "-"??_);_(@_)</c:formatCode>
                <c:ptCount val="11"/>
                <c:pt idx="0">
                  <c:v>-0.79999999999999982</c:v>
                </c:pt>
                <c:pt idx="1">
                  <c:v>-0.58000000000000007</c:v>
                </c:pt>
                <c:pt idx="2">
                  <c:v>-0.58999999999999986</c:v>
                </c:pt>
                <c:pt idx="3">
                  <c:v>-0.50999999999999979</c:v>
                </c:pt>
                <c:pt idx="4">
                  <c:v>-0.31000000000000005</c:v>
                </c:pt>
                <c:pt idx="5">
                  <c:v>-0.32000000000000028</c:v>
                </c:pt>
                <c:pt idx="6">
                  <c:v>-0.25</c:v>
                </c:pt>
                <c:pt idx="7">
                  <c:v>2.0000000000000018E-2</c:v>
                </c:pt>
                <c:pt idx="8">
                  <c:v>-0.20999999999999996</c:v>
                </c:pt>
                <c:pt idx="9">
                  <c:v>0.12999999999999989</c:v>
                </c:pt>
                <c:pt idx="10">
                  <c:v>0.41000000000000014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E5-45E3-A9A1-06D107CF30E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Lapsed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Sheet1!$B$1:$M$1</c:f>
              <c:strCache>
                <c:ptCount val="11"/>
                <c:pt idx="0">
                  <c:v> Identifying job opportunities for graduates </c:v>
                </c:pt>
                <c:pt idx="1">
                  <c:v> Mentoring students </c:v>
                </c:pt>
                <c:pt idx="2">
                  <c:v> Serving as ambassadors promoting KU to others </c:v>
                </c:pt>
                <c:pt idx="3">
                  <c:v> Recruiting students </c:v>
                </c:pt>
                <c:pt idx="4">
                  <c:v> Networking with other alumni </c:v>
                </c:pt>
                <c:pt idx="5">
                  <c:v> Providing financial support for KU (e.g. donations) </c:v>
                </c:pt>
                <c:pt idx="6">
                  <c:v> Providing leadership by serving on boards, committees, etc. </c:v>
                </c:pt>
                <c:pt idx="7">
                  <c:v> Attending general alumni and KU events </c:v>
                </c:pt>
                <c:pt idx="8">
                  <c:v> Volunteering for KU </c:v>
                </c:pt>
                <c:pt idx="9">
                  <c:v> Participating in KU online activities (social media) </c:v>
                </c:pt>
                <c:pt idx="10">
                  <c:v> Attending athletic events </c:v>
                </c:pt>
              </c:strCache>
            </c:strRef>
          </c:cat>
          <c:val>
            <c:numRef>
              <c:f>Sheet1!$B$3:$M$3</c:f>
              <c:numCache>
                <c:formatCode>_(* #,##0.00_);_(* \(#,##0.00\);_(* "-"??_);_(@_)</c:formatCode>
                <c:ptCount val="11"/>
                <c:pt idx="0">
                  <c:v>-0.85999999999999988</c:v>
                </c:pt>
                <c:pt idx="1">
                  <c:v>-0.58000000000000007</c:v>
                </c:pt>
                <c:pt idx="2">
                  <c:v>-0.43000000000000016</c:v>
                </c:pt>
                <c:pt idx="3">
                  <c:v>-0.43999999999999995</c:v>
                </c:pt>
                <c:pt idx="4">
                  <c:v>-0.41000000000000014</c:v>
                </c:pt>
                <c:pt idx="5">
                  <c:v>-0.14999999999999991</c:v>
                </c:pt>
                <c:pt idx="6">
                  <c:v>-0.33000000000000007</c:v>
                </c:pt>
                <c:pt idx="7">
                  <c:v>-4.9999999999999822E-2</c:v>
                </c:pt>
                <c:pt idx="8">
                  <c:v>-0.23999999999999977</c:v>
                </c:pt>
                <c:pt idx="9">
                  <c:v>8.0000000000000071E-2</c:v>
                </c:pt>
                <c:pt idx="10">
                  <c:v>0.29000000000000004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8E5-45E3-A9A1-06D107CF30E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Never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Sheet1!$B$1:$M$1</c:f>
              <c:strCache>
                <c:ptCount val="11"/>
                <c:pt idx="0">
                  <c:v> Identifying job opportunities for graduates </c:v>
                </c:pt>
                <c:pt idx="1">
                  <c:v> Mentoring students </c:v>
                </c:pt>
                <c:pt idx="2">
                  <c:v> Serving as ambassadors promoting KU to others </c:v>
                </c:pt>
                <c:pt idx="3">
                  <c:v> Recruiting students </c:v>
                </c:pt>
                <c:pt idx="4">
                  <c:v> Networking with other alumni </c:v>
                </c:pt>
                <c:pt idx="5">
                  <c:v> Providing financial support for KU (e.g. donations) </c:v>
                </c:pt>
                <c:pt idx="6">
                  <c:v> Providing leadership by serving on boards, committees, etc. </c:v>
                </c:pt>
                <c:pt idx="7">
                  <c:v> Attending general alumni and KU events </c:v>
                </c:pt>
                <c:pt idx="8">
                  <c:v> Volunteering for KU </c:v>
                </c:pt>
                <c:pt idx="9">
                  <c:v> Participating in KU online activities (social media) </c:v>
                </c:pt>
                <c:pt idx="10">
                  <c:v> Attending athletic events </c:v>
                </c:pt>
              </c:strCache>
            </c:strRef>
          </c:cat>
          <c:val>
            <c:numRef>
              <c:f>Sheet1!$B$4:$M$4</c:f>
              <c:numCache>
                <c:formatCode>_(* #,##0.00_);_(* \(#,##0.00\);_(* "-"??_);_(@_)</c:formatCode>
                <c:ptCount val="11"/>
                <c:pt idx="0">
                  <c:v>-0.92999999999999972</c:v>
                </c:pt>
                <c:pt idx="1">
                  <c:v>-0.58999999999999986</c:v>
                </c:pt>
                <c:pt idx="2">
                  <c:v>-0.32000000000000028</c:v>
                </c:pt>
                <c:pt idx="3">
                  <c:v>-0.2799999999999998</c:v>
                </c:pt>
                <c:pt idx="4">
                  <c:v>-0.39999999999999991</c:v>
                </c:pt>
                <c:pt idx="5">
                  <c:v>9.9999999999997868E-3</c:v>
                </c:pt>
                <c:pt idx="6">
                  <c:v>-0.29000000000000004</c:v>
                </c:pt>
                <c:pt idx="7">
                  <c:v>-0.14000000000000012</c:v>
                </c:pt>
                <c:pt idx="8">
                  <c:v>-0.16000000000000014</c:v>
                </c:pt>
                <c:pt idx="9">
                  <c:v>5.0000000000000266E-2</c:v>
                </c:pt>
                <c:pt idx="10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8E5-45E3-A9A1-06D107CF30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7510488"/>
        <c:axId val="647505392"/>
      </c:barChart>
      <c:catAx>
        <c:axId val="6475104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100"/>
            </a:pPr>
            <a:endParaRPr lang="en-US"/>
          </a:p>
        </c:txPr>
        <c:crossAx val="64750539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647505392"/>
        <c:scaling>
          <c:orientation val="minMax"/>
          <c:max val="1"/>
          <c:min val="-1"/>
        </c:scaling>
        <c:delete val="1"/>
        <c:axPos val="t"/>
        <c:majorGridlines/>
        <c:numFmt formatCode="_(* #,##0.00_);_(* \(#,##0.00\);_(* &quot;-&quot;??_);_(@_)" sourceLinked="1"/>
        <c:majorTickMark val="out"/>
        <c:minorTickMark val="none"/>
        <c:tickLblPos val="none"/>
        <c:crossAx val="647510488"/>
        <c:crosses val="autoZero"/>
        <c:crossBetween val="between"/>
        <c:majorUnit val="0.5"/>
        <c:minorUnit val="0.04"/>
      </c:valAx>
    </c:plotArea>
    <c:legend>
      <c:legendPos val="b"/>
      <c:layout>
        <c:manualLayout>
          <c:xMode val="edge"/>
          <c:yMode val="edge"/>
          <c:x val="0"/>
          <c:y val="0.89727578831231702"/>
          <c:w val="1"/>
          <c:h val="9.3872006911231196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467901127743643"/>
          <c:y val="3.5743139510072811E-2"/>
          <c:w val="0.48253479853479803"/>
          <c:h val="0.846918489065605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COE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 Identifying job opportunities for graduates </c:v>
                </c:pt>
                <c:pt idx="1">
                  <c:v> Mentoring students </c:v>
                </c:pt>
                <c:pt idx="2">
                  <c:v> Serving as ambassadors promoting KU to others </c:v>
                </c:pt>
                <c:pt idx="3">
                  <c:v> Recruiting students </c:v>
                </c:pt>
                <c:pt idx="4">
                  <c:v> Networking with other alumni </c:v>
                </c:pt>
                <c:pt idx="5">
                  <c:v> Providing financial support for KU (e.g. donations) </c:v>
                </c:pt>
                <c:pt idx="6">
                  <c:v> Providing leadership by serving on boards, committees, etc. </c:v>
                </c:pt>
                <c:pt idx="7">
                  <c:v> Attending general alumni and KU events </c:v>
                </c:pt>
                <c:pt idx="8">
                  <c:v> Volunteering for KU </c:v>
                </c:pt>
                <c:pt idx="9">
                  <c:v> Participating in KU online activities (social media) </c:v>
                </c:pt>
                <c:pt idx="10">
                  <c:v> Attending athletic events </c:v>
                </c:pt>
              </c:strCache>
            </c:strRef>
          </c:cat>
          <c:val>
            <c:numRef>
              <c:f>Sheet1!$B$2:$L$2</c:f>
              <c:numCache>
                <c:formatCode>_(* #,##0.00_);_(* \(#,##0.00\);_(* "-"??_);_(@_)</c:formatCode>
                <c:ptCount val="11"/>
                <c:pt idx="0">
                  <c:v>-0.74000000000000021</c:v>
                </c:pt>
                <c:pt idx="1">
                  <c:v>-0.50999999999999979</c:v>
                </c:pt>
                <c:pt idx="2">
                  <c:v>-0.3400000000000003</c:v>
                </c:pt>
                <c:pt idx="3">
                  <c:v>-0.27</c:v>
                </c:pt>
                <c:pt idx="4">
                  <c:v>-0.16000000000000014</c:v>
                </c:pt>
                <c:pt idx="5">
                  <c:v>-3.9999999999999591E-2</c:v>
                </c:pt>
                <c:pt idx="6">
                  <c:v>-0.12999999999999989</c:v>
                </c:pt>
                <c:pt idx="7">
                  <c:v>6.999999999999984E-2</c:v>
                </c:pt>
                <c:pt idx="8">
                  <c:v>-9.0000000000000302E-2</c:v>
                </c:pt>
                <c:pt idx="9">
                  <c:v>0.16999999999999993</c:v>
                </c:pt>
                <c:pt idx="10">
                  <c:v>0.35000000000000009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E5-45E3-A9A1-06D107CF30E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CLAS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 Identifying job opportunities for graduates </c:v>
                </c:pt>
                <c:pt idx="1">
                  <c:v> Mentoring students </c:v>
                </c:pt>
                <c:pt idx="2">
                  <c:v> Serving as ambassadors promoting KU to others </c:v>
                </c:pt>
                <c:pt idx="3">
                  <c:v> Recruiting students </c:v>
                </c:pt>
                <c:pt idx="4">
                  <c:v> Networking with other alumni </c:v>
                </c:pt>
                <c:pt idx="5">
                  <c:v> Providing financial support for KU (e.g. donations) </c:v>
                </c:pt>
                <c:pt idx="6">
                  <c:v> Providing leadership by serving on boards, committees, etc. </c:v>
                </c:pt>
                <c:pt idx="7">
                  <c:v> Attending general alumni and KU events </c:v>
                </c:pt>
                <c:pt idx="8">
                  <c:v> Volunteering for KU </c:v>
                </c:pt>
                <c:pt idx="9">
                  <c:v> Participating in KU online activities (social media) </c:v>
                </c:pt>
                <c:pt idx="10">
                  <c:v> Attending athletic events </c:v>
                </c:pt>
              </c:strCache>
            </c:strRef>
          </c:cat>
          <c:val>
            <c:numRef>
              <c:f>Sheet1!$B$3:$L$3</c:f>
              <c:numCache>
                <c:formatCode>_(* #,##0.00_);_(* \(#,##0.00\);_(* "-"??_);_(@_)</c:formatCode>
                <c:ptCount val="11"/>
                <c:pt idx="0">
                  <c:v>-0.99000000000000021</c:v>
                </c:pt>
                <c:pt idx="1">
                  <c:v>-0.61999999999999966</c:v>
                </c:pt>
                <c:pt idx="2">
                  <c:v>-0.45000000000000018</c:v>
                </c:pt>
                <c:pt idx="3">
                  <c:v>-0.42000000000000037</c:v>
                </c:pt>
                <c:pt idx="4">
                  <c:v>-0.5</c:v>
                </c:pt>
                <c:pt idx="5">
                  <c:v>-6.999999999999984E-2</c:v>
                </c:pt>
                <c:pt idx="6">
                  <c:v>-0.43999999999999995</c:v>
                </c:pt>
                <c:pt idx="7">
                  <c:v>-0.1599999999999997</c:v>
                </c:pt>
                <c:pt idx="8">
                  <c:v>-0.23999999999999977</c:v>
                </c:pt>
                <c:pt idx="9">
                  <c:v>2.0000000000000018E-2</c:v>
                </c:pt>
                <c:pt idx="10">
                  <c:v>0.31999999999999984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8E5-45E3-A9A1-06D107CF30E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CVPA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 Identifying job opportunities for graduates </c:v>
                </c:pt>
                <c:pt idx="1">
                  <c:v> Mentoring students </c:v>
                </c:pt>
                <c:pt idx="2">
                  <c:v> Serving as ambassadors promoting KU to others </c:v>
                </c:pt>
                <c:pt idx="3">
                  <c:v> Recruiting students </c:v>
                </c:pt>
                <c:pt idx="4">
                  <c:v> Networking with other alumni </c:v>
                </c:pt>
                <c:pt idx="5">
                  <c:v> Providing financial support for KU (e.g. donations) </c:v>
                </c:pt>
                <c:pt idx="6">
                  <c:v> Providing leadership by serving on boards, committees, etc. </c:v>
                </c:pt>
                <c:pt idx="7">
                  <c:v> Attending general alumni and KU events </c:v>
                </c:pt>
                <c:pt idx="8">
                  <c:v> Volunteering for KU </c:v>
                </c:pt>
                <c:pt idx="9">
                  <c:v> Participating in KU online activities (social media) </c:v>
                </c:pt>
                <c:pt idx="10">
                  <c:v> Attending athletic events </c:v>
                </c:pt>
              </c:strCache>
            </c:strRef>
          </c:cat>
          <c:val>
            <c:numRef>
              <c:f>Sheet1!$B$4:$L$4</c:f>
              <c:numCache>
                <c:formatCode>_(* #,##0.00_);_(* \(#,##0.00\);_(* "-"??_);_(@_)</c:formatCode>
                <c:ptCount val="11"/>
                <c:pt idx="0">
                  <c:v>-0.85000000000000009</c:v>
                </c:pt>
                <c:pt idx="1">
                  <c:v>-0.61999999999999966</c:v>
                </c:pt>
                <c:pt idx="2">
                  <c:v>-0.37999999999999989</c:v>
                </c:pt>
                <c:pt idx="3">
                  <c:v>-0.36999999999999966</c:v>
                </c:pt>
                <c:pt idx="4">
                  <c:v>-0.45999999999999996</c:v>
                </c:pt>
                <c:pt idx="5">
                  <c:v>-0.13999999999999968</c:v>
                </c:pt>
                <c:pt idx="6">
                  <c:v>-0.26000000000000023</c:v>
                </c:pt>
                <c:pt idx="7">
                  <c:v>-0.14000000000000012</c:v>
                </c:pt>
                <c:pt idx="8">
                  <c:v>-0.16000000000000014</c:v>
                </c:pt>
                <c:pt idx="9">
                  <c:v>1.0000000000000231E-2</c:v>
                </c:pt>
                <c:pt idx="10">
                  <c:v>0.39999999999999991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8E5-45E3-A9A1-06D107CF30E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COB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 Identifying job opportunities for graduates </c:v>
                </c:pt>
                <c:pt idx="1">
                  <c:v> Mentoring students </c:v>
                </c:pt>
                <c:pt idx="2">
                  <c:v> Serving as ambassadors promoting KU to others </c:v>
                </c:pt>
                <c:pt idx="3">
                  <c:v> Recruiting students </c:v>
                </c:pt>
                <c:pt idx="4">
                  <c:v> Networking with other alumni </c:v>
                </c:pt>
                <c:pt idx="5">
                  <c:v> Providing financial support for KU (e.g. donations) </c:v>
                </c:pt>
                <c:pt idx="6">
                  <c:v> Providing leadership by serving on boards, committees, etc. </c:v>
                </c:pt>
                <c:pt idx="7">
                  <c:v> Attending general alumni and KU events </c:v>
                </c:pt>
                <c:pt idx="8">
                  <c:v> Volunteering for KU </c:v>
                </c:pt>
                <c:pt idx="9">
                  <c:v> Participating in KU online activities (social media) </c:v>
                </c:pt>
                <c:pt idx="10">
                  <c:v> Attending athletic events </c:v>
                </c:pt>
              </c:strCache>
            </c:strRef>
          </c:cat>
          <c:val>
            <c:numRef>
              <c:f>Sheet1!$B$5:$L$5</c:f>
              <c:numCache>
                <c:formatCode>_(* #,##0.00_);_(* \(#,##0.00\);_(* "-"??_);_(@_)</c:formatCode>
                <c:ptCount val="11"/>
                <c:pt idx="0">
                  <c:v>-1.0099999999999998</c:v>
                </c:pt>
                <c:pt idx="1">
                  <c:v>-0.63999999999999968</c:v>
                </c:pt>
                <c:pt idx="2">
                  <c:v>-0.41999999999999993</c:v>
                </c:pt>
                <c:pt idx="3">
                  <c:v>-0.43000000000000016</c:v>
                </c:pt>
                <c:pt idx="4">
                  <c:v>-0.6599999999999997</c:v>
                </c:pt>
                <c:pt idx="5">
                  <c:v>-0.18999999999999995</c:v>
                </c:pt>
                <c:pt idx="6">
                  <c:v>-0.43000000000000016</c:v>
                </c:pt>
                <c:pt idx="7">
                  <c:v>-0.22999999999999998</c:v>
                </c:pt>
                <c:pt idx="8">
                  <c:v>-0.33000000000000007</c:v>
                </c:pt>
                <c:pt idx="9">
                  <c:v>-2.9999999999999805E-2</c:v>
                </c:pt>
                <c:pt idx="10">
                  <c:v>9.9999999999997868E-3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8E5-45E3-A9A1-06D107CF30E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 Identifying job opportunities for graduates </c:v>
                </c:pt>
                <c:pt idx="1">
                  <c:v> Mentoring students </c:v>
                </c:pt>
                <c:pt idx="2">
                  <c:v> Serving as ambassadors promoting KU to others </c:v>
                </c:pt>
                <c:pt idx="3">
                  <c:v> Recruiting students </c:v>
                </c:pt>
                <c:pt idx="4">
                  <c:v> Networking with other alumni </c:v>
                </c:pt>
                <c:pt idx="5">
                  <c:v> Providing financial support for KU (e.g. donations) </c:v>
                </c:pt>
                <c:pt idx="6">
                  <c:v> Providing leadership by serving on boards, committees, etc. </c:v>
                </c:pt>
                <c:pt idx="7">
                  <c:v> Attending general alumni and KU events </c:v>
                </c:pt>
                <c:pt idx="8">
                  <c:v> Volunteering for KU </c:v>
                </c:pt>
                <c:pt idx="9">
                  <c:v> Participating in KU online activities (social media) </c:v>
                </c:pt>
                <c:pt idx="10">
                  <c:v> Attending athletic events </c:v>
                </c:pt>
              </c:strCache>
            </c:strRef>
          </c:cat>
          <c:val>
            <c:numRef>
              <c:f>Sheet1!$B$6:$L$6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8E5-45E3-A9A1-06D107CF30EF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ysClr val="windowText" lastClr="000000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 Identifying job opportunities for graduates </c:v>
                </c:pt>
                <c:pt idx="1">
                  <c:v> Mentoring students </c:v>
                </c:pt>
                <c:pt idx="2">
                  <c:v> Serving as ambassadors promoting KU to others </c:v>
                </c:pt>
                <c:pt idx="3">
                  <c:v> Recruiting students </c:v>
                </c:pt>
                <c:pt idx="4">
                  <c:v> Networking with other alumni </c:v>
                </c:pt>
                <c:pt idx="5">
                  <c:v> Providing financial support for KU (e.g. donations) </c:v>
                </c:pt>
                <c:pt idx="6">
                  <c:v> Providing leadership by serving on boards, committees, etc. </c:v>
                </c:pt>
                <c:pt idx="7">
                  <c:v> Attending general alumni and KU events </c:v>
                </c:pt>
                <c:pt idx="8">
                  <c:v> Volunteering for KU </c:v>
                </c:pt>
                <c:pt idx="9">
                  <c:v> Participating in KU online activities (social media) </c:v>
                </c:pt>
                <c:pt idx="10">
                  <c:v> Attending athletic events </c:v>
                </c:pt>
              </c:strCache>
            </c:strRef>
          </c:cat>
          <c:val>
            <c:numRef>
              <c:f>Sheet1!$B$7:$L$7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8E5-45E3-A9A1-06D107CF30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7504216"/>
        <c:axId val="647512056"/>
      </c:barChart>
      <c:catAx>
        <c:axId val="6475042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100"/>
            </a:pPr>
            <a:endParaRPr lang="en-US"/>
          </a:p>
        </c:txPr>
        <c:crossAx val="64751205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647512056"/>
        <c:scaling>
          <c:orientation val="minMax"/>
          <c:max val="1"/>
          <c:min val="-1"/>
        </c:scaling>
        <c:delete val="1"/>
        <c:axPos val="t"/>
        <c:majorGridlines/>
        <c:numFmt formatCode="_(* #,##0.00_);_(* \(#,##0.00\);_(* &quot;-&quot;??_);_(@_)" sourceLinked="1"/>
        <c:majorTickMark val="out"/>
        <c:minorTickMark val="none"/>
        <c:tickLblPos val="none"/>
        <c:crossAx val="647504216"/>
        <c:crosses val="autoZero"/>
        <c:crossBetween val="between"/>
        <c:majorUnit val="0.5"/>
        <c:minorUnit val="0.04"/>
      </c:valAx>
    </c:plotArea>
    <c:legend>
      <c:legendPos val="b"/>
      <c:layout>
        <c:manualLayout>
          <c:xMode val="edge"/>
          <c:yMode val="edge"/>
          <c:x val="0"/>
          <c:y val="0.89727578831231702"/>
          <c:w val="1"/>
          <c:h val="9.3872006911231196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591147321095901E-2"/>
          <c:y val="7.1361367188035096E-2"/>
          <c:w val="0.92063492063492103"/>
          <c:h val="0.52605062810571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Current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Never/do not plan to in future</c:v>
                </c:pt>
                <c:pt idx="1">
                  <c:v>Have/do not plan to in future</c:v>
                </c:pt>
                <c:pt idx="2">
                  <c:v>Have never but plan to in future</c:v>
                </c:pt>
                <c:pt idx="3">
                  <c:v>Currently and plan to continue</c:v>
                </c:pt>
                <c:pt idx="4">
                  <c:v>Currently and plan to increase</c:v>
                </c:pt>
              </c:strCache>
            </c:strRef>
          </c:cat>
          <c:val>
            <c:numRef>
              <c:f>Sheet1!$B$2:$F$2</c:f>
              <c:numCache>
                <c:formatCode>_(* #,##0_);_(* \(#,##0\);_(* "-"??_);_(@_)</c:formatCode>
                <c:ptCount val="5"/>
                <c:pt idx="0">
                  <c:v>3</c:v>
                </c:pt>
                <c:pt idx="1">
                  <c:v>3</c:v>
                </c:pt>
                <c:pt idx="2">
                  <c:v>6</c:v>
                </c:pt>
                <c:pt idx="3">
                  <c:v>80</c:v>
                </c:pt>
                <c:pt idx="4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B6-463A-AC2D-58671B735DA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Lapsed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Never/do not plan to in future</c:v>
                </c:pt>
                <c:pt idx="1">
                  <c:v>Have/do not plan to in future</c:v>
                </c:pt>
                <c:pt idx="2">
                  <c:v>Have never but plan to in future</c:v>
                </c:pt>
                <c:pt idx="3">
                  <c:v>Currently and plan to continue</c:v>
                </c:pt>
                <c:pt idx="4">
                  <c:v>Currently and plan to increase</c:v>
                </c:pt>
              </c:strCache>
            </c:strRef>
          </c:cat>
          <c:val>
            <c:numRef>
              <c:f>Sheet1!$B$3:$F$3</c:f>
              <c:numCache>
                <c:formatCode>_(* #,##0_);_(* \(#,##0\);_(* "-"??_);_(@_)</c:formatCode>
                <c:ptCount val="5"/>
                <c:pt idx="0">
                  <c:v>13</c:v>
                </c:pt>
                <c:pt idx="1">
                  <c:v>24</c:v>
                </c:pt>
                <c:pt idx="2">
                  <c:v>19</c:v>
                </c:pt>
                <c:pt idx="3">
                  <c:v>40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7B6-463A-AC2D-58671B735DA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Never/do not plan to in future</c:v>
                </c:pt>
                <c:pt idx="1">
                  <c:v>Have/do not plan to in future</c:v>
                </c:pt>
                <c:pt idx="2">
                  <c:v>Have never but plan to in future</c:v>
                </c:pt>
                <c:pt idx="3">
                  <c:v>Currently and plan to continue</c:v>
                </c:pt>
                <c:pt idx="4">
                  <c:v>Currently and plan to increase</c:v>
                </c:pt>
              </c:strCache>
            </c:strRef>
          </c:cat>
          <c:val>
            <c:numRef>
              <c:f>Sheet1!$B$4:$F$4</c:f>
              <c:numCache>
                <c:formatCode>_(* #,##0_);_(* \(#,##0\);_(* "-"??_);_(@_)</c:formatCode>
                <c:ptCount val="5"/>
                <c:pt idx="0">
                  <c:v>44</c:v>
                </c:pt>
                <c:pt idx="1">
                  <c:v>6</c:v>
                </c:pt>
                <c:pt idx="2">
                  <c:v>45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7B6-463A-AC2D-58671B735D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0446040"/>
        <c:axId val="450447608"/>
      </c:barChart>
      <c:catAx>
        <c:axId val="450446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450447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044760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504460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35971118094188E-2"/>
          <c:y val="0.75695109024833396"/>
          <c:w val="0.98127785091532305"/>
          <c:h val="0.11565679890975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Supplement!$C$3</c:f>
              <c:strCache>
                <c:ptCount val="1"/>
                <c:pt idx="0">
                  <c:v>Corr_Residence in-state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044640601621226E-2"/>
                  <c:y val="-0.1341130271967311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Identifying job opportunities for graduates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67A-418C-8B4F-72293F57D32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29424966775561"/>
                  <c:y val="-1.211180050179729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Mentoring students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67A-418C-8B4F-72293F57D32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7291907813744643E-2"/>
                  <c:y val="-0.1603439595148948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Serving as ambassadors promoting KU to others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67A-418C-8B4F-72293F57D32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8320179732791958"/>
                  <c:y val="2.01863341696620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Recruiting students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67A-418C-8B4F-72293F57D32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733454956463037E-3"/>
                  <c:y val="-2.713692693073840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Networking with other alumni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67A-418C-8B4F-72293F57D32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7471579830228476"/>
                  <c:y val="0.1587840022244051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Providing financial support for KU (e.g. donations)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67A-418C-8B4F-72293F57D32F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25953813708066986"/>
                  <c:y val="2.960287883380271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Providing leadership by serving on boards, committees, etc.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67A-418C-8B4F-72293F57D32F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2086185044965482"/>
                  <c:y val="-7.79125270550845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Attending general alumni and KU events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67A-418C-8B4F-72293F57D32F}"/>
                </c:ext>
                <c:ext xmlns:c15="http://schemas.microsoft.com/office/drawing/2012/chart" uri="{CE6537A1-D6FC-4f65-9D91-7224C49458BB}">
                  <c15:layout>
                    <c:manualLayout>
                      <c:w val="0.13498308427121114"/>
                      <c:h val="8.8759311344004541E-2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0.19793101331281171"/>
                  <c:y val="0.1125846845746553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Volunteering for KU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67A-418C-8B4F-72293F57D32F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2.6483607692069727E-2"/>
                  <c:y val="-0.1148098663706488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Participating in KU online activities (social media)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67A-418C-8B4F-72293F57D32F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6.1555803902180975E-2"/>
                  <c:y val="7.267080301078379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Attending athletic events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67A-418C-8B4F-72293F57D32F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67A-418C-8B4F-72293F57D32F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467A-418C-8B4F-72293F57D32F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467A-418C-8B4F-72293F57D32F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467A-418C-8B4F-72293F57D32F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467A-418C-8B4F-72293F57D32F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467A-418C-8B4F-72293F57D32F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467A-418C-8B4F-72293F57D32F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467A-418C-8B4F-72293F57D32F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467A-418C-8B4F-72293F57D32F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467A-418C-8B4F-72293F57D32F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467A-418C-8B4F-72293F57D32F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467A-418C-8B4F-72293F57D32F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467A-418C-8B4F-72293F57D32F}"/>
                </c:ext>
                <c:ext xmlns:c15="http://schemas.microsoft.com/office/drawing/2012/chart" uri="{CE6537A1-D6FC-4f65-9D91-7224C49458BB}"/>
              </c:extLst>
            </c:dLbl>
            <c:dLbl>
              <c:idx val="2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467A-418C-8B4F-72293F57D32F}"/>
                </c:ext>
                <c:ext xmlns:c15="http://schemas.microsoft.com/office/drawing/2012/chart" uri="{CE6537A1-D6FC-4f65-9D91-7224C49458BB}"/>
              </c:extLst>
            </c:dLbl>
            <c:dLbl>
              <c:idx val="25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467A-418C-8B4F-72293F57D32F}"/>
                </c:ext>
                <c:ext xmlns:c15="http://schemas.microsoft.com/office/drawing/2012/chart" uri="{CE6537A1-D6FC-4f65-9D91-7224C49458BB}"/>
              </c:extLst>
            </c:dLbl>
            <c:dLbl>
              <c:idx val="26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467A-418C-8B4F-72293F57D32F}"/>
                </c:ext>
                <c:ext xmlns:c15="http://schemas.microsoft.com/office/drawing/2012/chart" uri="{CE6537A1-D6FC-4f65-9D91-7224C49458BB}"/>
              </c:extLst>
            </c:dLbl>
            <c:dLbl>
              <c:idx val="27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467A-418C-8B4F-72293F57D32F}"/>
                </c:ext>
                <c:ext xmlns:c15="http://schemas.microsoft.com/office/drawing/2012/chart" uri="{CE6537A1-D6FC-4f65-9D91-7224C49458BB}"/>
              </c:extLst>
            </c:dLbl>
            <c:dLbl>
              <c:idx val="28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467A-418C-8B4F-72293F57D32F}"/>
                </c:ext>
                <c:ext xmlns:c15="http://schemas.microsoft.com/office/drawing/2012/chart" uri="{CE6537A1-D6FC-4f65-9D91-7224C49458BB}"/>
              </c:extLst>
            </c:dLbl>
            <c:dLbl>
              <c:idx val="29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467A-418C-8B4F-72293F57D32F}"/>
                </c:ext>
                <c:ext xmlns:c15="http://schemas.microsoft.com/office/drawing/2012/chart" uri="{CE6537A1-D6FC-4f65-9D91-7224C49458BB}"/>
              </c:extLst>
            </c:dLbl>
            <c:dLbl>
              <c:idx val="3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467A-418C-8B4F-72293F57D32F}"/>
                </c:ext>
                <c:ext xmlns:c15="http://schemas.microsoft.com/office/drawing/2012/chart" uri="{CE6537A1-D6FC-4f65-9D91-7224C49458BB}"/>
              </c:extLst>
            </c:dLbl>
            <c:dLbl>
              <c:idx val="3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467A-418C-8B4F-72293F57D32F}"/>
                </c:ext>
                <c:ext xmlns:c15="http://schemas.microsoft.com/office/drawing/2012/chart" uri="{CE6537A1-D6FC-4f65-9D91-7224C49458BB}"/>
              </c:extLst>
            </c:dLbl>
            <c:dLbl>
              <c:idx val="3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467A-418C-8B4F-72293F57D32F}"/>
                </c:ext>
                <c:ext xmlns:c15="http://schemas.microsoft.com/office/drawing/2012/chart" uri="{CE6537A1-D6FC-4f65-9D91-7224C49458BB}"/>
              </c:extLst>
            </c:dLbl>
            <c:dLbl>
              <c:idx val="3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467A-418C-8B4F-72293F57D32F}"/>
                </c:ext>
                <c:ext xmlns:c15="http://schemas.microsoft.com/office/drawing/2012/chart" uri="{CE6537A1-D6FC-4f65-9D91-7224C49458BB}"/>
              </c:extLst>
            </c:dLbl>
            <c:dLbl>
              <c:idx val="3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467A-418C-8B4F-72293F57D32F}"/>
                </c:ext>
                <c:ext xmlns:c15="http://schemas.microsoft.com/office/drawing/2012/chart" uri="{CE6537A1-D6FC-4f65-9D91-7224C49458BB}"/>
              </c:extLst>
            </c:dLbl>
            <c:dLbl>
              <c:idx val="35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467A-418C-8B4F-72293F57D32F}"/>
                </c:ext>
                <c:ext xmlns:c15="http://schemas.microsoft.com/office/drawing/2012/chart" uri="{CE6537A1-D6FC-4f65-9D91-7224C49458BB}"/>
              </c:extLst>
            </c:dLbl>
            <c:dLbl>
              <c:idx val="36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467A-418C-8B4F-72293F57D32F}"/>
                </c:ext>
                <c:ext xmlns:c15="http://schemas.microsoft.com/office/drawing/2012/chart" uri="{CE6537A1-D6FC-4f65-9D91-7224C49458BB}"/>
              </c:extLst>
            </c:dLbl>
            <c:dLbl>
              <c:idx val="37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467A-418C-8B4F-72293F57D32F}"/>
                </c:ext>
                <c:ext xmlns:c15="http://schemas.microsoft.com/office/drawing/2012/chart" uri="{CE6537A1-D6FC-4f65-9D91-7224C49458BB}"/>
              </c:extLst>
            </c:dLbl>
            <c:dLbl>
              <c:idx val="38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467A-418C-8B4F-72293F57D32F}"/>
                </c:ext>
                <c:ext xmlns:c15="http://schemas.microsoft.com/office/drawing/2012/chart" uri="{CE6537A1-D6FC-4f65-9D91-7224C49458BB}"/>
              </c:extLst>
            </c:dLbl>
            <c:dLbl>
              <c:idx val="39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467A-418C-8B4F-72293F57D32F}"/>
                </c:ext>
                <c:ext xmlns:c15="http://schemas.microsoft.com/office/drawing/2012/chart" uri="{CE6537A1-D6FC-4f65-9D91-7224C49458BB}"/>
              </c:extLst>
            </c:dLbl>
            <c:dLbl>
              <c:idx val="4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467A-418C-8B4F-72293F57D32F}"/>
                </c:ext>
                <c:ext xmlns:c15="http://schemas.microsoft.com/office/drawing/2012/chart" uri="{CE6537A1-D6FC-4f65-9D91-7224C49458BB}"/>
              </c:extLst>
            </c:dLbl>
            <c:dLbl>
              <c:idx val="4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467A-418C-8B4F-72293F57D32F}"/>
                </c:ext>
                <c:ext xmlns:c15="http://schemas.microsoft.com/office/drawing/2012/chart" uri="{CE6537A1-D6FC-4f65-9D91-7224C49458BB}"/>
              </c:extLst>
            </c:dLbl>
            <c:dLbl>
              <c:idx val="4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467A-418C-8B4F-72293F57D32F}"/>
                </c:ext>
                <c:ext xmlns:c15="http://schemas.microsoft.com/office/drawing/2012/chart" uri="{CE6537A1-D6FC-4f65-9D91-7224C49458BB}"/>
              </c:extLst>
            </c:dLbl>
            <c:dLbl>
              <c:idx val="4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467A-418C-8B4F-72293F57D32F}"/>
                </c:ext>
                <c:ext xmlns:c15="http://schemas.microsoft.com/office/drawing/2012/chart" uri="{CE6537A1-D6FC-4f65-9D91-7224C49458BB}"/>
              </c:extLst>
            </c:dLbl>
            <c:dLbl>
              <c:idx val="4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C-467A-418C-8B4F-72293F57D32F}"/>
                </c:ext>
                <c:ext xmlns:c15="http://schemas.microsoft.com/office/drawing/2012/chart" uri="{CE6537A1-D6FC-4f65-9D91-7224C49458BB}"/>
              </c:extLst>
            </c:dLbl>
            <c:dLbl>
              <c:idx val="45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D-467A-418C-8B4F-72293F57D32F}"/>
                </c:ext>
                <c:ext xmlns:c15="http://schemas.microsoft.com/office/drawing/2012/chart" uri="{CE6537A1-D6FC-4f65-9D91-7224C49458BB}"/>
              </c:extLst>
            </c:dLbl>
            <c:dLbl>
              <c:idx val="46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E-467A-418C-8B4F-72293F57D32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Supplement!$B$4:$B$50</c:f>
              <c:numCache>
                <c:formatCode>_(* #,##0.00_);_(* \(#,##0.00\);_(* "-"??_);_(@_)</c:formatCode>
                <c:ptCount val="47"/>
                <c:pt idx="0">
                  <c:v>-0.9099999999999997</c:v>
                </c:pt>
                <c:pt idx="1">
                  <c:v>-0.61999999999999966</c:v>
                </c:pt>
                <c:pt idx="2">
                  <c:v>-0.42999999999999972</c:v>
                </c:pt>
                <c:pt idx="3">
                  <c:v>-0.39999999999999991</c:v>
                </c:pt>
                <c:pt idx="4">
                  <c:v>-0.42999999999999972</c:v>
                </c:pt>
                <c:pt idx="5">
                  <c:v>-0.11999999999999966</c:v>
                </c:pt>
                <c:pt idx="6" formatCode="###0.00">
                  <c:v>-0.33999999999999986</c:v>
                </c:pt>
                <c:pt idx="7" formatCode="###0.00">
                  <c:v>-0.12999999999999989</c:v>
                </c:pt>
                <c:pt idx="8" formatCode="###0.00">
                  <c:v>-0.19999999999999973</c:v>
                </c:pt>
                <c:pt idx="9" formatCode="###0.00">
                  <c:v>4.0000000000000036E-2</c:v>
                </c:pt>
                <c:pt idx="10" formatCode="General">
                  <c:v>0.2799999999999998</c:v>
                </c:pt>
              </c:numCache>
            </c:numRef>
          </c:xVal>
          <c:yVal>
            <c:numRef>
              <c:f>Supplement!$C$4:$C$50</c:f>
              <c:numCache>
                <c:formatCode>0%</c:formatCode>
                <c:ptCount val="47"/>
                <c:pt idx="0">
                  <c:v>0.377</c:v>
                </c:pt>
                <c:pt idx="1">
                  <c:v>0.35799999999999998</c:v>
                </c:pt>
                <c:pt idx="2">
                  <c:v>0.38800000000000001</c:v>
                </c:pt>
                <c:pt idx="3">
                  <c:v>0.38500000000000001</c:v>
                </c:pt>
                <c:pt idx="4">
                  <c:v>0.35799999999999998</c:v>
                </c:pt>
                <c:pt idx="5">
                  <c:v>0.31900000000000001</c:v>
                </c:pt>
                <c:pt idx="6">
                  <c:v>0.33500000000000002</c:v>
                </c:pt>
                <c:pt idx="7">
                  <c:v>0.38500000000000001</c:v>
                </c:pt>
                <c:pt idx="8">
                  <c:v>0.33700000000000002</c:v>
                </c:pt>
                <c:pt idx="9">
                  <c:v>0.34799999999999998</c:v>
                </c:pt>
                <c:pt idx="10">
                  <c:v>0.34300000000000003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F-467A-418C-8B4F-72293F57D3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7514408"/>
        <c:axId val="647506176"/>
      </c:scatterChart>
      <c:valAx>
        <c:axId val="647514408"/>
        <c:scaling>
          <c:orientation val="minMax"/>
          <c:max val="1"/>
          <c:min val="-1"/>
        </c:scaling>
        <c:delete val="0"/>
        <c:axPos val="b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7506176"/>
        <c:crosses val="autoZero"/>
        <c:crossBetween val="midCat"/>
      </c:valAx>
      <c:valAx>
        <c:axId val="647506176"/>
        <c:scaling>
          <c:orientation val="minMax"/>
          <c:max val="0.5"/>
          <c:min val="0.150000000000000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75144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481135170483598"/>
          <c:y val="3.28536519142004E-2"/>
          <c:w val="0.503754037776735"/>
          <c:h val="0.812100565351408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All School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 To have fun </c:v>
                </c:pt>
                <c:pt idx="1">
                  <c:v> To see friends </c:v>
                </c:pt>
                <c:pt idx="2">
                  <c:v> To reminisce about college </c:v>
                </c:pt>
                <c:pt idx="3">
                  <c:v> To find out the latest about KU </c:v>
                </c:pt>
                <c:pt idx="4">
                  <c:v> To hear from other alumni about their work, interests, and/or accomplishments </c:v>
                </c:pt>
                <c:pt idx="5">
                  <c:v> To hear from a KU faculty or staff member </c:v>
                </c:pt>
                <c:pt idx="6">
                  <c:v> To learn something (financial planning, parenting, politics, etc.) </c:v>
                </c:pt>
                <c:pt idx="7">
                  <c:v> To network (career) </c:v>
                </c:pt>
                <c:pt idx="8">
                  <c:v> To meet people in my area </c:v>
                </c:pt>
                <c:pt idx="9">
                  <c:v> For multicultural exposure/understanding </c:v>
                </c:pt>
                <c:pt idx="10">
                  <c:v> To interact with prospective students </c:v>
                </c:pt>
              </c:strCache>
            </c:strRef>
          </c:cat>
          <c:val>
            <c:numRef>
              <c:f>Sheet1!$B$2:$L$2</c:f>
              <c:numCache>
                <c:formatCode>_(* #,##0.00_);_(* \(#,##0.00\);_(* "-"??_);_(@_)</c:formatCode>
                <c:ptCount val="11"/>
                <c:pt idx="0">
                  <c:v>3.18</c:v>
                </c:pt>
                <c:pt idx="1">
                  <c:v>2.94</c:v>
                </c:pt>
                <c:pt idx="2">
                  <c:v>2.4900000000000002</c:v>
                </c:pt>
                <c:pt idx="3">
                  <c:v>2.48</c:v>
                </c:pt>
                <c:pt idx="4">
                  <c:v>3.15</c:v>
                </c:pt>
                <c:pt idx="5">
                  <c:v>2.7</c:v>
                </c:pt>
                <c:pt idx="6">
                  <c:v>2.98</c:v>
                </c:pt>
                <c:pt idx="7">
                  <c:v>2.77</c:v>
                </c:pt>
                <c:pt idx="8">
                  <c:v>2.58</c:v>
                </c:pt>
                <c:pt idx="9">
                  <c:v>2.5499999999999998</c:v>
                </c:pt>
                <c:pt idx="10">
                  <c:v>2.68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D4-45F4-9264-9BED10057B9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Comps 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 To have fun </c:v>
                </c:pt>
                <c:pt idx="1">
                  <c:v> To see friends </c:v>
                </c:pt>
                <c:pt idx="2">
                  <c:v> To reminisce about college </c:v>
                </c:pt>
                <c:pt idx="3">
                  <c:v> To find out the latest about KU </c:v>
                </c:pt>
                <c:pt idx="4">
                  <c:v> To hear from other alumni about their work, interests, and/or accomplishments </c:v>
                </c:pt>
                <c:pt idx="5">
                  <c:v> To hear from a KU faculty or staff member </c:v>
                </c:pt>
                <c:pt idx="6">
                  <c:v> To learn something (financial planning, parenting, politics, etc.) </c:v>
                </c:pt>
                <c:pt idx="7">
                  <c:v> To network (career) </c:v>
                </c:pt>
                <c:pt idx="8">
                  <c:v> To meet people in my area </c:v>
                </c:pt>
                <c:pt idx="9">
                  <c:v> For multicultural exposure/understanding </c:v>
                </c:pt>
                <c:pt idx="10">
                  <c:v> To interact with prospective students </c:v>
                </c:pt>
              </c:strCache>
            </c:strRef>
          </c:cat>
          <c:val>
            <c:numRef>
              <c:f>Sheet1!$B$3:$L$3</c:f>
              <c:numCache>
                <c:formatCode>_(* #,##0.00_);_(* \(#,##0.00\);_(* "-"??_);_(@_)</c:formatCode>
                <c:ptCount val="11"/>
                <c:pt idx="0">
                  <c:v>3.12</c:v>
                </c:pt>
                <c:pt idx="1">
                  <c:v>3.06</c:v>
                </c:pt>
                <c:pt idx="2">
                  <c:v>2.76</c:v>
                </c:pt>
                <c:pt idx="3">
                  <c:v>2.21</c:v>
                </c:pt>
                <c:pt idx="5">
                  <c:v>2.42</c:v>
                </c:pt>
                <c:pt idx="6">
                  <c:v>2.4</c:v>
                </c:pt>
                <c:pt idx="7">
                  <c:v>2.46</c:v>
                </c:pt>
                <c:pt idx="8">
                  <c:v>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D4-45F4-9264-9BED10057B9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Kutztown University 2018 </c:v>
                </c:pt>
              </c:strCache>
            </c:strRef>
          </c:tx>
          <c:spPr>
            <a:solidFill>
              <a:srgbClr val="701931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 To have fun </c:v>
                </c:pt>
                <c:pt idx="1">
                  <c:v> To see friends </c:v>
                </c:pt>
                <c:pt idx="2">
                  <c:v> To reminisce about college </c:v>
                </c:pt>
                <c:pt idx="3">
                  <c:v> To find out the latest about KU </c:v>
                </c:pt>
                <c:pt idx="4">
                  <c:v> To hear from other alumni about their work, interests, and/or accomplishments </c:v>
                </c:pt>
                <c:pt idx="5">
                  <c:v> To hear from a KU faculty or staff member </c:v>
                </c:pt>
                <c:pt idx="6">
                  <c:v> To learn something (financial planning, parenting, politics, etc.) </c:v>
                </c:pt>
                <c:pt idx="7">
                  <c:v> To network (career) </c:v>
                </c:pt>
                <c:pt idx="8">
                  <c:v> To meet people in my area </c:v>
                </c:pt>
                <c:pt idx="9">
                  <c:v> For multicultural exposure/understanding </c:v>
                </c:pt>
                <c:pt idx="10">
                  <c:v> To interact with prospective students </c:v>
                </c:pt>
              </c:strCache>
            </c:strRef>
          </c:cat>
          <c:val>
            <c:numRef>
              <c:f>Sheet1!$B$4:$L$4</c:f>
              <c:numCache>
                <c:formatCode>_(* #,##0.00_);_(* \(#,##0.00\);_(* "-"??_);_(@_)</c:formatCode>
                <c:ptCount val="11"/>
                <c:pt idx="0">
                  <c:v>3.44</c:v>
                </c:pt>
                <c:pt idx="1">
                  <c:v>3.29</c:v>
                </c:pt>
                <c:pt idx="2">
                  <c:v>3.06</c:v>
                </c:pt>
                <c:pt idx="3">
                  <c:v>2.99</c:v>
                </c:pt>
                <c:pt idx="4">
                  <c:v>2.89</c:v>
                </c:pt>
                <c:pt idx="5">
                  <c:v>2.85</c:v>
                </c:pt>
                <c:pt idx="6">
                  <c:v>2.63</c:v>
                </c:pt>
                <c:pt idx="7">
                  <c:v>2.61</c:v>
                </c:pt>
                <c:pt idx="8">
                  <c:v>2.56</c:v>
                </c:pt>
                <c:pt idx="9">
                  <c:v>2.37</c:v>
                </c:pt>
                <c:pt idx="10">
                  <c:v>2.37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6D4-45F4-9264-9BED10057B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7512840"/>
        <c:axId val="647514016"/>
      </c:barChart>
      <c:catAx>
        <c:axId val="6475128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647514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7514016"/>
        <c:scaling>
          <c:orientation val="minMax"/>
          <c:max val="4"/>
          <c:min val="1"/>
        </c:scaling>
        <c:delete val="1"/>
        <c:axPos val="t"/>
        <c:majorGridlines/>
        <c:numFmt formatCode="_(* #,##0.00_);_(* \(#,##0.00\);_(* &quot;-&quot;??_);_(@_)" sourceLinked="1"/>
        <c:majorTickMark val="out"/>
        <c:minorTickMark val="none"/>
        <c:tickLblPos val="none"/>
        <c:crossAx val="647512840"/>
        <c:crosses val="autoZero"/>
        <c:crossBetween val="between"/>
        <c:majorUnit val="1"/>
        <c:minorUnit val="0.04"/>
      </c:valAx>
    </c:plotArea>
    <c:legend>
      <c:legendPos val="b"/>
      <c:layout>
        <c:manualLayout>
          <c:xMode val="edge"/>
          <c:yMode val="edge"/>
          <c:x val="0"/>
          <c:y val="0.886210277716587"/>
          <c:w val="1"/>
          <c:h val="6.5932714819235752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945801163445602"/>
          <c:y val="1.9841269841269799E-2"/>
          <c:w val="0.44644523197809399"/>
          <c:h val="0.812100565351408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Woodstock\ Vietnam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 To have fun </c:v>
                </c:pt>
                <c:pt idx="1">
                  <c:v> To see friends </c:v>
                </c:pt>
                <c:pt idx="2">
                  <c:v> To reminisce about college </c:v>
                </c:pt>
                <c:pt idx="3">
                  <c:v> To find out the latest about KU </c:v>
                </c:pt>
                <c:pt idx="4">
                  <c:v> To hear from other alumni about their work, interests, and/or accomplishments </c:v>
                </c:pt>
                <c:pt idx="5">
                  <c:v> To hear from a KU faculty or staff member </c:v>
                </c:pt>
                <c:pt idx="6">
                  <c:v> To learn something (financial planning, parenting, politics, etc.) </c:v>
                </c:pt>
                <c:pt idx="7">
                  <c:v> To network (career) </c:v>
                </c:pt>
                <c:pt idx="8">
                  <c:v> To meet people in my area </c:v>
                </c:pt>
                <c:pt idx="9">
                  <c:v> For multicultural exposure/understanding </c:v>
                </c:pt>
                <c:pt idx="10">
                  <c:v> To interact with prospective students </c:v>
                </c:pt>
              </c:strCache>
            </c:strRef>
          </c:cat>
          <c:val>
            <c:numRef>
              <c:f>Sheet1!$B$2:$L$2</c:f>
              <c:numCache>
                <c:formatCode>_(* #,##0.00_);_(* \(#,##0.00\);_(* "-"??_);_(@_)</c:formatCode>
                <c:ptCount val="11"/>
                <c:pt idx="0">
                  <c:v>3.22</c:v>
                </c:pt>
                <c:pt idx="1">
                  <c:v>3.16</c:v>
                </c:pt>
                <c:pt idx="2">
                  <c:v>3.03</c:v>
                </c:pt>
                <c:pt idx="3">
                  <c:v>3.03</c:v>
                </c:pt>
                <c:pt idx="4">
                  <c:v>2.81</c:v>
                </c:pt>
                <c:pt idx="5">
                  <c:v>2.39</c:v>
                </c:pt>
                <c:pt idx="6">
                  <c:v>2.2799999999999998</c:v>
                </c:pt>
                <c:pt idx="7">
                  <c:v>1.61</c:v>
                </c:pt>
                <c:pt idx="8">
                  <c:v>2.33</c:v>
                </c:pt>
                <c:pt idx="9">
                  <c:v>2.31</c:v>
                </c:pt>
                <c:pt idx="10">
                  <c:v>2.06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F4-450C-BD19-1EABD8E0BB8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Post Watergate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 To have fun </c:v>
                </c:pt>
                <c:pt idx="1">
                  <c:v> To see friends </c:v>
                </c:pt>
                <c:pt idx="2">
                  <c:v> To reminisce about college </c:v>
                </c:pt>
                <c:pt idx="3">
                  <c:v> To find out the latest about KU </c:v>
                </c:pt>
                <c:pt idx="4">
                  <c:v> To hear from other alumni about their work, interests, and/or accomplishments </c:v>
                </c:pt>
                <c:pt idx="5">
                  <c:v> To hear from a KU faculty or staff member </c:v>
                </c:pt>
                <c:pt idx="6">
                  <c:v> To learn something (financial planning, parenting, politics, etc.) </c:v>
                </c:pt>
                <c:pt idx="7">
                  <c:v> To network (career) </c:v>
                </c:pt>
                <c:pt idx="8">
                  <c:v> To meet people in my area </c:v>
                </c:pt>
                <c:pt idx="9">
                  <c:v> For multicultural exposure/understanding </c:v>
                </c:pt>
                <c:pt idx="10">
                  <c:v> To interact with prospective students </c:v>
                </c:pt>
              </c:strCache>
            </c:strRef>
          </c:cat>
          <c:val>
            <c:numRef>
              <c:f>Sheet1!$B$3:$L$3</c:f>
              <c:numCache>
                <c:formatCode>_(* #,##0.00_);_(* \(#,##0.00\);_(* "-"??_);_(@_)</c:formatCode>
                <c:ptCount val="11"/>
                <c:pt idx="0">
                  <c:v>3.31</c:v>
                </c:pt>
                <c:pt idx="1">
                  <c:v>3.08</c:v>
                </c:pt>
                <c:pt idx="2">
                  <c:v>2.93</c:v>
                </c:pt>
                <c:pt idx="3">
                  <c:v>2.86</c:v>
                </c:pt>
                <c:pt idx="4">
                  <c:v>2.72</c:v>
                </c:pt>
                <c:pt idx="5">
                  <c:v>2.5499999999999998</c:v>
                </c:pt>
                <c:pt idx="6">
                  <c:v>2.34</c:v>
                </c:pt>
                <c:pt idx="7">
                  <c:v>1.99</c:v>
                </c:pt>
                <c:pt idx="8">
                  <c:v>2.46</c:v>
                </c:pt>
                <c:pt idx="9">
                  <c:v>2.33</c:v>
                </c:pt>
                <c:pt idx="10">
                  <c:v>2.3199999999999998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F4-450C-BD19-1EABD8E0BB8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Yuppie\End of Cold War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 To have fun </c:v>
                </c:pt>
                <c:pt idx="1">
                  <c:v> To see friends </c:v>
                </c:pt>
                <c:pt idx="2">
                  <c:v> To reminisce about college </c:v>
                </c:pt>
                <c:pt idx="3">
                  <c:v> To find out the latest about KU </c:v>
                </c:pt>
                <c:pt idx="4">
                  <c:v> To hear from other alumni about their work, interests, and/or accomplishments </c:v>
                </c:pt>
                <c:pt idx="5">
                  <c:v> To hear from a KU faculty or staff member </c:v>
                </c:pt>
                <c:pt idx="6">
                  <c:v> To learn something (financial planning, parenting, politics, etc.) </c:v>
                </c:pt>
                <c:pt idx="7">
                  <c:v> To network (career) </c:v>
                </c:pt>
                <c:pt idx="8">
                  <c:v> To meet people in my area </c:v>
                </c:pt>
                <c:pt idx="9">
                  <c:v> For multicultural exposure/understanding </c:v>
                </c:pt>
                <c:pt idx="10">
                  <c:v> To interact with prospective students </c:v>
                </c:pt>
              </c:strCache>
            </c:strRef>
          </c:cat>
          <c:val>
            <c:numRef>
              <c:f>Sheet1!$B$4:$L$4</c:f>
              <c:numCache>
                <c:formatCode>_(* #,##0.00_);_(* \(#,##0.00\);_(* "-"??_);_(@_)</c:formatCode>
                <c:ptCount val="11"/>
                <c:pt idx="0">
                  <c:v>3.44</c:v>
                </c:pt>
                <c:pt idx="1">
                  <c:v>3.23</c:v>
                </c:pt>
                <c:pt idx="2">
                  <c:v>3.04</c:v>
                </c:pt>
                <c:pt idx="3">
                  <c:v>3.02</c:v>
                </c:pt>
                <c:pt idx="4">
                  <c:v>2.89</c:v>
                </c:pt>
                <c:pt idx="5">
                  <c:v>2.68</c:v>
                </c:pt>
                <c:pt idx="6">
                  <c:v>2.4700000000000002</c:v>
                </c:pt>
                <c:pt idx="7">
                  <c:v>2.4</c:v>
                </c:pt>
                <c:pt idx="8">
                  <c:v>2.5</c:v>
                </c:pt>
                <c:pt idx="9">
                  <c:v>2.29</c:v>
                </c:pt>
                <c:pt idx="10">
                  <c:v>2.37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F4-450C-BD19-1EABD8E0BB8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Electronic Revolution\Dot-Com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 To have fun </c:v>
                </c:pt>
                <c:pt idx="1">
                  <c:v> To see friends </c:v>
                </c:pt>
                <c:pt idx="2">
                  <c:v> To reminisce about college </c:v>
                </c:pt>
                <c:pt idx="3">
                  <c:v> To find out the latest about KU </c:v>
                </c:pt>
                <c:pt idx="4">
                  <c:v> To hear from other alumni about their work, interests, and/or accomplishments </c:v>
                </c:pt>
                <c:pt idx="5">
                  <c:v> To hear from a KU faculty or staff member </c:v>
                </c:pt>
                <c:pt idx="6">
                  <c:v> To learn something (financial planning, parenting, politics, etc.) </c:v>
                </c:pt>
                <c:pt idx="7">
                  <c:v> To network (career) </c:v>
                </c:pt>
                <c:pt idx="8">
                  <c:v> To meet people in my area </c:v>
                </c:pt>
                <c:pt idx="9">
                  <c:v> For multicultural exposure/understanding </c:v>
                </c:pt>
                <c:pt idx="10">
                  <c:v> To interact with prospective students </c:v>
                </c:pt>
              </c:strCache>
            </c:strRef>
          </c:cat>
          <c:val>
            <c:numRef>
              <c:f>Sheet1!$B$5:$L$5</c:f>
              <c:numCache>
                <c:formatCode>_(* #,##0.00_);_(* \(#,##0.00\);_(* "-"??_);_(@_)</c:formatCode>
                <c:ptCount val="11"/>
                <c:pt idx="0">
                  <c:v>3.49</c:v>
                </c:pt>
                <c:pt idx="1">
                  <c:v>3.27</c:v>
                </c:pt>
                <c:pt idx="2">
                  <c:v>3.13</c:v>
                </c:pt>
                <c:pt idx="3">
                  <c:v>3.1</c:v>
                </c:pt>
                <c:pt idx="4">
                  <c:v>2.9</c:v>
                </c:pt>
                <c:pt idx="5">
                  <c:v>2.76</c:v>
                </c:pt>
                <c:pt idx="6">
                  <c:v>2.62</c:v>
                </c:pt>
                <c:pt idx="7">
                  <c:v>2.62</c:v>
                </c:pt>
                <c:pt idx="8">
                  <c:v>2.65</c:v>
                </c:pt>
                <c:pt idx="9">
                  <c:v>2.36</c:v>
                </c:pt>
                <c:pt idx="10">
                  <c:v>2.34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8F4-450C-BD19-1EABD8E0BB8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 Post 9/11 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 To have fun </c:v>
                </c:pt>
                <c:pt idx="1">
                  <c:v> To see friends </c:v>
                </c:pt>
                <c:pt idx="2">
                  <c:v> To reminisce about college </c:v>
                </c:pt>
                <c:pt idx="3">
                  <c:v> To find out the latest about KU </c:v>
                </c:pt>
                <c:pt idx="4">
                  <c:v> To hear from other alumni about their work, interests, and/or accomplishments </c:v>
                </c:pt>
                <c:pt idx="5">
                  <c:v> To hear from a KU faculty or staff member </c:v>
                </c:pt>
                <c:pt idx="6">
                  <c:v> To learn something (financial planning, parenting, politics, etc.) </c:v>
                </c:pt>
                <c:pt idx="7">
                  <c:v> To network (career) </c:v>
                </c:pt>
                <c:pt idx="8">
                  <c:v> To meet people in my area </c:v>
                </c:pt>
                <c:pt idx="9">
                  <c:v> For multicultural exposure/understanding </c:v>
                </c:pt>
                <c:pt idx="10">
                  <c:v> To interact with prospective students </c:v>
                </c:pt>
              </c:strCache>
            </c:strRef>
          </c:cat>
          <c:val>
            <c:numRef>
              <c:f>Sheet1!$B$6:$L$6</c:f>
              <c:numCache>
                <c:formatCode>_(* #,##0.00_);_(* \(#,##0.00\);_(* "-"??_);_(@_)</c:formatCode>
                <c:ptCount val="11"/>
                <c:pt idx="0">
                  <c:v>3.46</c:v>
                </c:pt>
                <c:pt idx="1">
                  <c:v>3.21</c:v>
                </c:pt>
                <c:pt idx="2">
                  <c:v>3.03</c:v>
                </c:pt>
                <c:pt idx="3">
                  <c:v>2.95</c:v>
                </c:pt>
                <c:pt idx="4">
                  <c:v>2.87</c:v>
                </c:pt>
                <c:pt idx="5">
                  <c:v>2.88</c:v>
                </c:pt>
                <c:pt idx="6">
                  <c:v>2.77</c:v>
                </c:pt>
                <c:pt idx="7">
                  <c:v>2.82</c:v>
                </c:pt>
                <c:pt idx="8">
                  <c:v>2.58</c:v>
                </c:pt>
                <c:pt idx="9">
                  <c:v>2.37</c:v>
                </c:pt>
                <c:pt idx="10">
                  <c:v>2.29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8F4-450C-BD19-1EABD8E0BB8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 Post Great Recession 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 To have fun </c:v>
                </c:pt>
                <c:pt idx="1">
                  <c:v> To see friends </c:v>
                </c:pt>
                <c:pt idx="2">
                  <c:v> To reminisce about college </c:v>
                </c:pt>
                <c:pt idx="3">
                  <c:v> To find out the latest about KU </c:v>
                </c:pt>
                <c:pt idx="4">
                  <c:v> To hear from other alumni about their work, interests, and/or accomplishments </c:v>
                </c:pt>
                <c:pt idx="5">
                  <c:v> To hear from a KU faculty or staff member </c:v>
                </c:pt>
                <c:pt idx="6">
                  <c:v> To learn something (financial planning, parenting, politics, etc.) </c:v>
                </c:pt>
                <c:pt idx="7">
                  <c:v> To network (career) </c:v>
                </c:pt>
                <c:pt idx="8">
                  <c:v> To meet people in my area </c:v>
                </c:pt>
                <c:pt idx="9">
                  <c:v> For multicultural exposure/understanding </c:v>
                </c:pt>
                <c:pt idx="10">
                  <c:v> To interact with prospective students </c:v>
                </c:pt>
              </c:strCache>
            </c:strRef>
          </c:cat>
          <c:val>
            <c:numRef>
              <c:f>Sheet1!$B$7:$L$7</c:f>
              <c:numCache>
                <c:formatCode>_(* #,##0.00_);_(* \(#,##0.00\);_(* "-"??_);_(@_)</c:formatCode>
                <c:ptCount val="11"/>
                <c:pt idx="0">
                  <c:v>3.48</c:v>
                </c:pt>
                <c:pt idx="1">
                  <c:v>3.45</c:v>
                </c:pt>
                <c:pt idx="2">
                  <c:v>3.1</c:v>
                </c:pt>
                <c:pt idx="3">
                  <c:v>2.99</c:v>
                </c:pt>
                <c:pt idx="4">
                  <c:v>2.95</c:v>
                </c:pt>
                <c:pt idx="5">
                  <c:v>3.13</c:v>
                </c:pt>
                <c:pt idx="6">
                  <c:v>2.79</c:v>
                </c:pt>
                <c:pt idx="7">
                  <c:v>2.97</c:v>
                </c:pt>
                <c:pt idx="8">
                  <c:v>2.63</c:v>
                </c:pt>
                <c:pt idx="9">
                  <c:v>2.44</c:v>
                </c:pt>
                <c:pt idx="10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8F4-450C-BD19-1EABD8E0B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7506568"/>
        <c:axId val="647502648"/>
      </c:barChart>
      <c:catAx>
        <c:axId val="6475065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6475026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7502648"/>
        <c:scaling>
          <c:orientation val="minMax"/>
          <c:max val="4"/>
          <c:min val="1"/>
        </c:scaling>
        <c:delete val="1"/>
        <c:axPos val="t"/>
        <c:majorGridlines/>
        <c:numFmt formatCode="_(* #,##0.00_);_(* \(#,##0.00\);_(* &quot;-&quot;??_);_(@_)" sourceLinked="1"/>
        <c:majorTickMark val="out"/>
        <c:minorTickMark val="none"/>
        <c:tickLblPos val="none"/>
        <c:crossAx val="647506568"/>
        <c:crosses val="autoZero"/>
        <c:crossBetween val="between"/>
        <c:majorUnit val="1"/>
        <c:minorUnit val="0.04"/>
      </c:valAx>
    </c:plotArea>
    <c:legend>
      <c:legendPos val="b"/>
      <c:layout>
        <c:manualLayout>
          <c:xMode val="edge"/>
          <c:yMode val="edge"/>
          <c:x val="0"/>
          <c:y val="0.87059544362419905"/>
          <c:w val="0.99885687287348202"/>
          <c:h val="0.102816100492318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945801163445602"/>
          <c:y val="1.9841269841269799E-2"/>
          <c:w val="0.44644523197809399"/>
          <c:h val="0.812100565351408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Current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 To have fun </c:v>
                </c:pt>
                <c:pt idx="1">
                  <c:v> To see friends </c:v>
                </c:pt>
                <c:pt idx="2">
                  <c:v> To reminisce about college </c:v>
                </c:pt>
                <c:pt idx="3">
                  <c:v> To find out the latest about KU </c:v>
                </c:pt>
                <c:pt idx="4">
                  <c:v> To hear from other alumni about their work, interests, and/or accomplishments </c:v>
                </c:pt>
                <c:pt idx="5">
                  <c:v> To hear from a KU faculty or staff member </c:v>
                </c:pt>
                <c:pt idx="6">
                  <c:v> To learn something (financial planning, parenting, politics, etc.) </c:v>
                </c:pt>
                <c:pt idx="7">
                  <c:v> To network (career) </c:v>
                </c:pt>
                <c:pt idx="8">
                  <c:v> To meet people in my area </c:v>
                </c:pt>
                <c:pt idx="9">
                  <c:v> For multicultural exposure/understanding </c:v>
                </c:pt>
                <c:pt idx="10">
                  <c:v> To interact with prospective students </c:v>
                </c:pt>
              </c:strCache>
            </c:strRef>
          </c:cat>
          <c:val>
            <c:numRef>
              <c:f>Sheet1!$B$2:$L$2</c:f>
              <c:numCache>
                <c:formatCode>_(* #,##0.00_);_(* \(#,##0.00\);_(* "-"??_);_(@_)</c:formatCode>
                <c:ptCount val="11"/>
                <c:pt idx="0">
                  <c:v>3.58</c:v>
                </c:pt>
                <c:pt idx="1">
                  <c:v>3.4</c:v>
                </c:pt>
                <c:pt idx="2">
                  <c:v>3.18</c:v>
                </c:pt>
                <c:pt idx="3">
                  <c:v>3.24</c:v>
                </c:pt>
                <c:pt idx="4">
                  <c:v>3.04</c:v>
                </c:pt>
                <c:pt idx="5">
                  <c:v>2.89</c:v>
                </c:pt>
                <c:pt idx="6">
                  <c:v>2.5499999999999998</c:v>
                </c:pt>
                <c:pt idx="7">
                  <c:v>2.2999999999999998</c:v>
                </c:pt>
                <c:pt idx="8">
                  <c:v>2.58</c:v>
                </c:pt>
                <c:pt idx="9">
                  <c:v>2.46</c:v>
                </c:pt>
                <c:pt idx="10">
                  <c:v>2.5499999999999998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F4-450C-BD19-1EABD8E0BB8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Lapsed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 To have fun </c:v>
                </c:pt>
                <c:pt idx="1">
                  <c:v> To see friends </c:v>
                </c:pt>
                <c:pt idx="2">
                  <c:v> To reminisce about college </c:v>
                </c:pt>
                <c:pt idx="3">
                  <c:v> To find out the latest about KU </c:v>
                </c:pt>
                <c:pt idx="4">
                  <c:v> To hear from other alumni about their work, interests, and/or accomplishments </c:v>
                </c:pt>
                <c:pt idx="5">
                  <c:v> To hear from a KU faculty or staff member </c:v>
                </c:pt>
                <c:pt idx="6">
                  <c:v> To learn something (financial planning, parenting, politics, etc.) </c:v>
                </c:pt>
                <c:pt idx="7">
                  <c:v> To network (career) </c:v>
                </c:pt>
                <c:pt idx="8">
                  <c:v> To meet people in my area </c:v>
                </c:pt>
                <c:pt idx="9">
                  <c:v> For multicultural exposure/understanding </c:v>
                </c:pt>
                <c:pt idx="10">
                  <c:v> To interact with prospective students </c:v>
                </c:pt>
              </c:strCache>
            </c:strRef>
          </c:cat>
          <c:val>
            <c:numRef>
              <c:f>Sheet1!$B$3:$L$3</c:f>
              <c:numCache>
                <c:formatCode>_(* #,##0.00_);_(* \(#,##0.00\);_(* "-"??_);_(@_)</c:formatCode>
                <c:ptCount val="11"/>
                <c:pt idx="0">
                  <c:v>3.44</c:v>
                </c:pt>
                <c:pt idx="1">
                  <c:v>3.31</c:v>
                </c:pt>
                <c:pt idx="2">
                  <c:v>2.99</c:v>
                </c:pt>
                <c:pt idx="3">
                  <c:v>2.99</c:v>
                </c:pt>
                <c:pt idx="4">
                  <c:v>2.87</c:v>
                </c:pt>
                <c:pt idx="5">
                  <c:v>2.72</c:v>
                </c:pt>
                <c:pt idx="6">
                  <c:v>2.56</c:v>
                </c:pt>
                <c:pt idx="7">
                  <c:v>2.42</c:v>
                </c:pt>
                <c:pt idx="8">
                  <c:v>2.52</c:v>
                </c:pt>
                <c:pt idx="9">
                  <c:v>2.37</c:v>
                </c:pt>
                <c:pt idx="10">
                  <c:v>2.34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F4-450C-BD19-1EABD8E0BB8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Never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 To have fun </c:v>
                </c:pt>
                <c:pt idx="1">
                  <c:v> To see friends </c:v>
                </c:pt>
                <c:pt idx="2">
                  <c:v> To reminisce about college </c:v>
                </c:pt>
                <c:pt idx="3">
                  <c:v> To find out the latest about KU </c:v>
                </c:pt>
                <c:pt idx="4">
                  <c:v> To hear from other alumni about their work, interests, and/or accomplishments </c:v>
                </c:pt>
                <c:pt idx="5">
                  <c:v> To hear from a KU faculty or staff member </c:v>
                </c:pt>
                <c:pt idx="6">
                  <c:v> To learn something (financial planning, parenting, politics, etc.) </c:v>
                </c:pt>
                <c:pt idx="7">
                  <c:v> To network (career) </c:v>
                </c:pt>
                <c:pt idx="8">
                  <c:v> To meet people in my area </c:v>
                </c:pt>
                <c:pt idx="9">
                  <c:v> For multicultural exposure/understanding </c:v>
                </c:pt>
                <c:pt idx="10">
                  <c:v> To interact with prospective students </c:v>
                </c:pt>
              </c:strCache>
            </c:strRef>
          </c:cat>
          <c:val>
            <c:numRef>
              <c:f>Sheet1!$B$4:$L$4</c:f>
              <c:numCache>
                <c:formatCode>_(* #,##0.00_);_(* \(#,##0.00\);_(* "-"??_);_(@_)</c:formatCode>
                <c:ptCount val="11"/>
                <c:pt idx="0">
                  <c:v>3.36</c:v>
                </c:pt>
                <c:pt idx="1">
                  <c:v>3.22</c:v>
                </c:pt>
                <c:pt idx="2">
                  <c:v>2.98</c:v>
                </c:pt>
                <c:pt idx="3">
                  <c:v>2.88</c:v>
                </c:pt>
                <c:pt idx="4">
                  <c:v>2.82</c:v>
                </c:pt>
                <c:pt idx="5">
                  <c:v>2.92</c:v>
                </c:pt>
                <c:pt idx="6">
                  <c:v>2.67</c:v>
                </c:pt>
                <c:pt idx="7">
                  <c:v>2.74</c:v>
                </c:pt>
                <c:pt idx="8">
                  <c:v>2.4900000000000002</c:v>
                </c:pt>
                <c:pt idx="9">
                  <c:v>2.3199999999999998</c:v>
                </c:pt>
                <c:pt idx="10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F4-450C-BD19-1EABD8E0B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7515192"/>
        <c:axId val="647514800"/>
      </c:barChart>
      <c:catAx>
        <c:axId val="647515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647514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7514800"/>
        <c:scaling>
          <c:orientation val="minMax"/>
          <c:max val="4"/>
          <c:min val="1"/>
        </c:scaling>
        <c:delete val="1"/>
        <c:axPos val="t"/>
        <c:majorGridlines/>
        <c:numFmt formatCode="_(* #,##0.00_);_(* \(#,##0.00\);_(* &quot;-&quot;??_);_(@_)" sourceLinked="1"/>
        <c:majorTickMark val="out"/>
        <c:minorTickMark val="none"/>
        <c:tickLblPos val="none"/>
        <c:crossAx val="647515192"/>
        <c:crosses val="autoZero"/>
        <c:crossBetween val="between"/>
        <c:majorUnit val="1"/>
        <c:minorUnit val="0.04"/>
      </c:valAx>
    </c:plotArea>
    <c:legend>
      <c:legendPos val="b"/>
      <c:layout>
        <c:manualLayout>
          <c:xMode val="edge"/>
          <c:yMode val="edge"/>
          <c:x val="0"/>
          <c:y val="0.87059544362419905"/>
          <c:w val="0.99885687287348202"/>
          <c:h val="0.102816100492318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945801163445602"/>
          <c:y val="1.9841269841269799E-2"/>
          <c:w val="0.44644523197809399"/>
          <c:h val="0.812100565351408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COE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 To have fun </c:v>
                </c:pt>
                <c:pt idx="1">
                  <c:v> To see friends </c:v>
                </c:pt>
                <c:pt idx="2">
                  <c:v> To reminisce about college </c:v>
                </c:pt>
                <c:pt idx="3">
                  <c:v> To find out the latest about KU </c:v>
                </c:pt>
                <c:pt idx="4">
                  <c:v> To hear from other alumni about their work, interests, and/or accomplishments </c:v>
                </c:pt>
                <c:pt idx="5">
                  <c:v> To hear from a KU faculty or staff member </c:v>
                </c:pt>
                <c:pt idx="6">
                  <c:v> To learn something (financial planning, parenting, politics, etc.) </c:v>
                </c:pt>
                <c:pt idx="7">
                  <c:v> To network (career) </c:v>
                </c:pt>
                <c:pt idx="8">
                  <c:v> To meet people in my area </c:v>
                </c:pt>
                <c:pt idx="9">
                  <c:v> For multicultural exposure/understanding </c:v>
                </c:pt>
                <c:pt idx="10">
                  <c:v> To interact with prospective students </c:v>
                </c:pt>
              </c:strCache>
            </c:strRef>
          </c:cat>
          <c:val>
            <c:numRef>
              <c:f>Sheet1!$B$2:$L$2</c:f>
              <c:numCache>
                <c:formatCode>_(* #,##0.00_);_(* \(#,##0.00\);_(* "-"??_);_(@_)</c:formatCode>
                <c:ptCount val="11"/>
                <c:pt idx="0">
                  <c:v>3.35</c:v>
                </c:pt>
                <c:pt idx="1">
                  <c:v>3.2</c:v>
                </c:pt>
                <c:pt idx="2">
                  <c:v>2.97</c:v>
                </c:pt>
                <c:pt idx="3">
                  <c:v>2.93</c:v>
                </c:pt>
                <c:pt idx="4">
                  <c:v>2.68</c:v>
                </c:pt>
                <c:pt idx="5">
                  <c:v>2.67</c:v>
                </c:pt>
                <c:pt idx="6">
                  <c:v>2.4900000000000002</c:v>
                </c:pt>
                <c:pt idx="7">
                  <c:v>2.25</c:v>
                </c:pt>
                <c:pt idx="8">
                  <c:v>2.4300000000000002</c:v>
                </c:pt>
                <c:pt idx="9">
                  <c:v>2.27</c:v>
                </c:pt>
                <c:pt idx="10">
                  <c:v>2.2599999999999998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F4-450C-BD19-1EABD8E0BB8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CLAS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 To have fun </c:v>
                </c:pt>
                <c:pt idx="1">
                  <c:v> To see friends </c:v>
                </c:pt>
                <c:pt idx="2">
                  <c:v> To reminisce about college </c:v>
                </c:pt>
                <c:pt idx="3">
                  <c:v> To find out the latest about KU </c:v>
                </c:pt>
                <c:pt idx="4">
                  <c:v> To hear from other alumni about their work, interests, and/or accomplishments </c:v>
                </c:pt>
                <c:pt idx="5">
                  <c:v> To hear from a KU faculty or staff member </c:v>
                </c:pt>
                <c:pt idx="6">
                  <c:v> To learn something (financial planning, parenting, politics, etc.) </c:v>
                </c:pt>
                <c:pt idx="7">
                  <c:v> To network (career) </c:v>
                </c:pt>
                <c:pt idx="8">
                  <c:v> To meet people in my area </c:v>
                </c:pt>
                <c:pt idx="9">
                  <c:v> For multicultural exposure/understanding </c:v>
                </c:pt>
                <c:pt idx="10">
                  <c:v> To interact with prospective students </c:v>
                </c:pt>
              </c:strCache>
            </c:strRef>
          </c:cat>
          <c:val>
            <c:numRef>
              <c:f>Sheet1!$B$3:$L$3</c:f>
              <c:numCache>
                <c:formatCode>_(* #,##0.00_);_(* \(#,##0.00\);_(* "-"??_);_(@_)</c:formatCode>
                <c:ptCount val="11"/>
                <c:pt idx="0">
                  <c:v>3.44</c:v>
                </c:pt>
                <c:pt idx="1">
                  <c:v>3.28</c:v>
                </c:pt>
                <c:pt idx="2">
                  <c:v>3.05</c:v>
                </c:pt>
                <c:pt idx="3">
                  <c:v>2.99</c:v>
                </c:pt>
                <c:pt idx="4">
                  <c:v>2.95</c:v>
                </c:pt>
                <c:pt idx="5">
                  <c:v>2.95</c:v>
                </c:pt>
                <c:pt idx="6">
                  <c:v>2.71</c:v>
                </c:pt>
                <c:pt idx="7">
                  <c:v>2.75</c:v>
                </c:pt>
                <c:pt idx="8">
                  <c:v>2.56</c:v>
                </c:pt>
                <c:pt idx="9">
                  <c:v>2.44</c:v>
                </c:pt>
                <c:pt idx="10">
                  <c:v>2.4500000000000002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F4-450C-BD19-1EABD8E0BB8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CVPA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 To have fun </c:v>
                </c:pt>
                <c:pt idx="1">
                  <c:v> To see friends </c:v>
                </c:pt>
                <c:pt idx="2">
                  <c:v> To reminisce about college </c:v>
                </c:pt>
                <c:pt idx="3">
                  <c:v> To find out the latest about KU </c:v>
                </c:pt>
                <c:pt idx="4">
                  <c:v> To hear from other alumni about their work, interests, and/or accomplishments </c:v>
                </c:pt>
                <c:pt idx="5">
                  <c:v> To hear from a KU faculty or staff member </c:v>
                </c:pt>
                <c:pt idx="6">
                  <c:v> To learn something (financial planning, parenting, politics, etc.) </c:v>
                </c:pt>
                <c:pt idx="7">
                  <c:v> To network (career) </c:v>
                </c:pt>
                <c:pt idx="8">
                  <c:v> To meet people in my area </c:v>
                </c:pt>
                <c:pt idx="9">
                  <c:v> For multicultural exposure/understanding </c:v>
                </c:pt>
                <c:pt idx="10">
                  <c:v> To interact with prospective students </c:v>
                </c:pt>
              </c:strCache>
            </c:strRef>
          </c:cat>
          <c:val>
            <c:numRef>
              <c:f>Sheet1!$B$4:$L$4</c:f>
              <c:numCache>
                <c:formatCode>_(* #,##0.00_);_(* \(#,##0.00\);_(* "-"??_);_(@_)</c:formatCode>
                <c:ptCount val="11"/>
                <c:pt idx="0">
                  <c:v>3.42</c:v>
                </c:pt>
                <c:pt idx="1">
                  <c:v>3.39</c:v>
                </c:pt>
                <c:pt idx="2">
                  <c:v>3.06</c:v>
                </c:pt>
                <c:pt idx="3">
                  <c:v>2.96</c:v>
                </c:pt>
                <c:pt idx="4">
                  <c:v>3.02</c:v>
                </c:pt>
                <c:pt idx="5">
                  <c:v>3.03</c:v>
                </c:pt>
                <c:pt idx="6">
                  <c:v>2.62</c:v>
                </c:pt>
                <c:pt idx="7">
                  <c:v>2.68</c:v>
                </c:pt>
                <c:pt idx="8">
                  <c:v>2.4700000000000002</c:v>
                </c:pt>
                <c:pt idx="9">
                  <c:v>2.4300000000000002</c:v>
                </c:pt>
                <c:pt idx="10">
                  <c:v>2.2400000000000002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F4-450C-BD19-1EABD8E0BB8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COB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 To have fun </c:v>
                </c:pt>
                <c:pt idx="1">
                  <c:v> To see friends </c:v>
                </c:pt>
                <c:pt idx="2">
                  <c:v> To reminisce about college </c:v>
                </c:pt>
                <c:pt idx="3">
                  <c:v> To find out the latest about KU </c:v>
                </c:pt>
                <c:pt idx="4">
                  <c:v> To hear from other alumni about their work, interests, and/or accomplishments </c:v>
                </c:pt>
                <c:pt idx="5">
                  <c:v> To hear from a KU faculty or staff member </c:v>
                </c:pt>
                <c:pt idx="6">
                  <c:v> To learn something (financial planning, parenting, politics, etc.) </c:v>
                </c:pt>
                <c:pt idx="7">
                  <c:v> To network (career) </c:v>
                </c:pt>
                <c:pt idx="8">
                  <c:v> To meet people in my area </c:v>
                </c:pt>
                <c:pt idx="9">
                  <c:v> For multicultural exposure/understanding </c:v>
                </c:pt>
                <c:pt idx="10">
                  <c:v> To interact with prospective students </c:v>
                </c:pt>
              </c:strCache>
            </c:strRef>
          </c:cat>
          <c:val>
            <c:numRef>
              <c:f>Sheet1!$B$5:$L$5</c:f>
              <c:numCache>
                <c:formatCode>_(* #,##0.00_);_(* \(#,##0.00\);_(* "-"??_);_(@_)</c:formatCode>
                <c:ptCount val="11"/>
                <c:pt idx="0">
                  <c:v>3.57</c:v>
                </c:pt>
                <c:pt idx="1">
                  <c:v>3.35</c:v>
                </c:pt>
                <c:pt idx="2">
                  <c:v>3.04</c:v>
                </c:pt>
                <c:pt idx="3">
                  <c:v>3.05</c:v>
                </c:pt>
                <c:pt idx="4">
                  <c:v>3</c:v>
                </c:pt>
                <c:pt idx="5">
                  <c:v>2.96</c:v>
                </c:pt>
                <c:pt idx="6">
                  <c:v>2.71</c:v>
                </c:pt>
                <c:pt idx="7">
                  <c:v>2.91</c:v>
                </c:pt>
                <c:pt idx="8">
                  <c:v>2.64</c:v>
                </c:pt>
                <c:pt idx="9">
                  <c:v>2.3199999999999998</c:v>
                </c:pt>
                <c:pt idx="10">
                  <c:v>2.4500000000000002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8F4-450C-BD19-1EABD8E0B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7516368"/>
        <c:axId val="647517152"/>
      </c:barChart>
      <c:catAx>
        <c:axId val="6475163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647517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7517152"/>
        <c:scaling>
          <c:orientation val="minMax"/>
          <c:max val="4"/>
          <c:min val="1"/>
        </c:scaling>
        <c:delete val="1"/>
        <c:axPos val="t"/>
        <c:majorGridlines/>
        <c:numFmt formatCode="_(* #,##0.00_);_(* \(#,##0.00\);_(* &quot;-&quot;??_);_(@_)" sourceLinked="1"/>
        <c:majorTickMark val="out"/>
        <c:minorTickMark val="none"/>
        <c:tickLblPos val="none"/>
        <c:crossAx val="647516368"/>
        <c:crosses val="autoZero"/>
        <c:crossBetween val="between"/>
        <c:majorUnit val="1"/>
        <c:minorUnit val="0.04"/>
      </c:valAx>
    </c:plotArea>
    <c:legend>
      <c:legendPos val="b"/>
      <c:layout>
        <c:manualLayout>
          <c:xMode val="edge"/>
          <c:yMode val="edge"/>
          <c:x val="0"/>
          <c:y val="0.87059544362419905"/>
          <c:w val="0.99885687287348202"/>
          <c:h val="0.102816100492318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553571428571402"/>
          <c:y val="9.9593495934959503E-2"/>
          <c:w val="0.47544642857142899"/>
          <c:h val="0.880081300813007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Correlation</c:v>
                </c:pt>
              </c:strCache>
            </c:strRef>
          </c:tx>
          <c:spPr>
            <a:solidFill>
              <a:srgbClr val="70193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 To have fun </c:v>
                </c:pt>
                <c:pt idx="1">
                  <c:v> To see friends </c:v>
                </c:pt>
                <c:pt idx="2">
                  <c:v> To reminisce about college </c:v>
                </c:pt>
                <c:pt idx="3">
                  <c:v> To find out the latest about KU </c:v>
                </c:pt>
                <c:pt idx="4">
                  <c:v> To hear from other alumni about their work, interests, and/or accomplishments </c:v>
                </c:pt>
                <c:pt idx="5">
                  <c:v> To hear from a KU faculty or staff member </c:v>
                </c:pt>
                <c:pt idx="6">
                  <c:v> To learn something (financial planning, parenting, politics, etc.) </c:v>
                </c:pt>
                <c:pt idx="7">
                  <c:v> To network (career) </c:v>
                </c:pt>
                <c:pt idx="8">
                  <c:v> To meet people in my area </c:v>
                </c:pt>
                <c:pt idx="9">
                  <c:v> For multicultural exposure/understanding </c:v>
                </c:pt>
                <c:pt idx="10">
                  <c:v> To interact with prospective students </c:v>
                </c:pt>
              </c:strCache>
            </c:strRef>
          </c:cat>
          <c:val>
            <c:numRef>
              <c:f>Sheet1!$B$2:$L$2</c:f>
              <c:numCache>
                <c:formatCode>0%</c:formatCode>
                <c:ptCount val="11"/>
                <c:pt idx="0">
                  <c:v>0.32200000000000001</c:v>
                </c:pt>
                <c:pt idx="1">
                  <c:v>0.23899999999999999</c:v>
                </c:pt>
                <c:pt idx="2">
                  <c:v>0.35</c:v>
                </c:pt>
                <c:pt idx="3">
                  <c:v>0.38400000000000001</c:v>
                </c:pt>
                <c:pt idx="4">
                  <c:v>0.32</c:v>
                </c:pt>
                <c:pt idx="5">
                  <c:v>0.29299999999999998</c:v>
                </c:pt>
                <c:pt idx="6">
                  <c:v>0.214</c:v>
                </c:pt>
                <c:pt idx="7">
                  <c:v>0.17199999999999999</c:v>
                </c:pt>
                <c:pt idx="8">
                  <c:v>0.24299999999999999</c:v>
                </c:pt>
                <c:pt idx="9">
                  <c:v>0.23799999999999999</c:v>
                </c:pt>
                <c:pt idx="10">
                  <c:v>0.32600000000000001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42-40E4-ADB2-478F8C52C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7517544"/>
        <c:axId val="647517936"/>
      </c:barChart>
      <c:catAx>
        <c:axId val="6475175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/>
            </a:pPr>
            <a:endParaRPr lang="en-US"/>
          </a:p>
        </c:txPr>
        <c:crossAx val="647517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7517936"/>
        <c:scaling>
          <c:orientation val="minMax"/>
          <c:max val="0.8"/>
          <c:min val="0"/>
        </c:scaling>
        <c:delete val="0"/>
        <c:axPos val="t"/>
        <c:majorGridlines/>
        <c:numFmt formatCode=".00" sourceLinked="0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647517544"/>
        <c:crosses val="autoZero"/>
        <c:crossBetween val="between"/>
        <c:majorUnit val="0.05"/>
        <c:minorUnit val="2E-3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8113367468409E-2"/>
          <c:y val="0.13056164140359999"/>
          <c:w val="0.92529122981850198"/>
          <c:h val="0.473533038717509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School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Sheet1!$A$2:$A$11</c:f>
              <c:strCache>
                <c:ptCount val="9"/>
                <c:pt idx="0">
                  <c:v> Time/other commitments </c:v>
                </c:pt>
                <c:pt idx="1">
                  <c:v> Concern about future solicitation </c:v>
                </c:pt>
                <c:pt idx="2">
                  <c:v> Value (cost as compared to benefit) </c:v>
                </c:pt>
                <c:pt idx="3">
                  <c:v> Type or subject matter of the event </c:v>
                </c:pt>
                <c:pt idx="4">
                  <c:v> Don't know anyone </c:v>
                </c:pt>
                <c:pt idx="5">
                  <c:v> I won't make a difference </c:v>
                </c:pt>
                <c:pt idx="6">
                  <c:v> Just don't want to </c:v>
                </c:pt>
                <c:pt idx="7">
                  <c:v> Geographical distance </c:v>
                </c:pt>
                <c:pt idx="8">
                  <c:v> Do not know how to get involved 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9"/>
                <c:pt idx="0">
                  <c:v>0.66990233661920406</c:v>
                </c:pt>
                <c:pt idx="1">
                  <c:v>0.20424424972617744</c:v>
                </c:pt>
                <c:pt idx="2">
                  <c:v>0.26593190945600587</c:v>
                </c:pt>
                <c:pt idx="3">
                  <c:v>0.22359437751004016</c:v>
                </c:pt>
                <c:pt idx="4">
                  <c:v>0.31123128879152978</c:v>
                </c:pt>
                <c:pt idx="5">
                  <c:v>6.7451624680540348E-2</c:v>
                </c:pt>
                <c:pt idx="6">
                  <c:v>0.15028751369112814</c:v>
                </c:pt>
                <c:pt idx="7">
                  <c:v>0.41614184008762323</c:v>
                </c:pt>
                <c:pt idx="8">
                  <c:v>0.17369934282584884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F9-4BDD-A326-FF8A9DCAF6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Comps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cat>
            <c:strRef>
              <c:f>Sheet1!$A$2:$A$11</c:f>
              <c:strCache>
                <c:ptCount val="9"/>
                <c:pt idx="0">
                  <c:v> Time/other commitments </c:v>
                </c:pt>
                <c:pt idx="1">
                  <c:v> Concern about future solicitation </c:v>
                </c:pt>
                <c:pt idx="2">
                  <c:v> Value (cost as compared to benefit) </c:v>
                </c:pt>
                <c:pt idx="3">
                  <c:v> Type or subject matter of the event </c:v>
                </c:pt>
                <c:pt idx="4">
                  <c:v> Don't know anyone </c:v>
                </c:pt>
                <c:pt idx="5">
                  <c:v> I won't make a difference </c:v>
                </c:pt>
                <c:pt idx="6">
                  <c:v> Just don't want to </c:v>
                </c:pt>
                <c:pt idx="7">
                  <c:v> Geographical distance </c:v>
                </c:pt>
                <c:pt idx="8">
                  <c:v> Do not know how to get involved </c:v>
                </c:pt>
              </c:strCache>
            </c:strRef>
          </c:cat>
          <c:val>
            <c:numRef>
              <c:f>Sheet1!$C$2:$C$11</c:f>
              <c:numCache>
                <c:formatCode>###0%</c:formatCode>
                <c:ptCount val="9"/>
                <c:pt idx="0">
                  <c:v>0.56207284367159793</c:v>
                </c:pt>
                <c:pt idx="1">
                  <c:v>0.12466476338783632</c:v>
                </c:pt>
                <c:pt idx="2">
                  <c:v>0.14785016004844709</c:v>
                </c:pt>
                <c:pt idx="3">
                  <c:v>0.16273033999480924</c:v>
                </c:pt>
                <c:pt idx="4">
                  <c:v>0.20261268275802405</c:v>
                </c:pt>
                <c:pt idx="5">
                  <c:v>2.3964010727571591E-2</c:v>
                </c:pt>
                <c:pt idx="6">
                  <c:v>0.10545894973613634</c:v>
                </c:pt>
                <c:pt idx="7">
                  <c:v>0.4168180638463535</c:v>
                </c:pt>
                <c:pt idx="8">
                  <c:v>0.11938749026732416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CF9-4BDD-A326-FF8A9DCAF6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Kutztown University 2018</c:v>
                </c:pt>
              </c:strCache>
            </c:strRef>
          </c:tx>
          <c:spPr>
            <a:solidFill>
              <a:srgbClr val="701931"/>
            </a:solidFill>
          </c:spPr>
          <c:invertIfNegative val="0"/>
          <c:cat>
            <c:strRef>
              <c:f>Sheet1!$A$2:$A$11</c:f>
              <c:strCache>
                <c:ptCount val="9"/>
                <c:pt idx="0">
                  <c:v> Time/other commitments </c:v>
                </c:pt>
                <c:pt idx="1">
                  <c:v> Concern about future solicitation </c:v>
                </c:pt>
                <c:pt idx="2">
                  <c:v> Value (cost as compared to benefit) </c:v>
                </c:pt>
                <c:pt idx="3">
                  <c:v> Type or subject matter of the event </c:v>
                </c:pt>
                <c:pt idx="4">
                  <c:v> Don't know anyone </c:v>
                </c:pt>
                <c:pt idx="5">
                  <c:v> I won't make a difference </c:v>
                </c:pt>
                <c:pt idx="6">
                  <c:v> Just don't want to </c:v>
                </c:pt>
                <c:pt idx="7">
                  <c:v> Geographical distance </c:v>
                </c:pt>
                <c:pt idx="8">
                  <c:v> Do not know how to get involved </c:v>
                </c:pt>
              </c:strCache>
            </c:strRef>
          </c:cat>
          <c:val>
            <c:numRef>
              <c:f>Sheet1!$D$2:$D$11</c:f>
              <c:numCache>
                <c:formatCode>0%</c:formatCode>
                <c:ptCount val="9"/>
                <c:pt idx="0">
                  <c:v>0.70130497825036253</c:v>
                </c:pt>
                <c:pt idx="1">
                  <c:v>0.11889801836636056</c:v>
                </c:pt>
                <c:pt idx="2">
                  <c:v>0.19574673755437411</c:v>
                </c:pt>
                <c:pt idx="3">
                  <c:v>0.25809569840502661</c:v>
                </c:pt>
                <c:pt idx="4">
                  <c:v>0.22619623006283229</c:v>
                </c:pt>
                <c:pt idx="5">
                  <c:v>4.3982600289995163E-2</c:v>
                </c:pt>
                <c:pt idx="6">
                  <c:v>0.10391493475108748</c:v>
                </c:pt>
                <c:pt idx="7">
                  <c:v>0.37747704204929916</c:v>
                </c:pt>
                <c:pt idx="8">
                  <c:v>0.16819719671338812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CF9-4BDD-A326-FF8A9DCAF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9786256"/>
        <c:axId val="649787432"/>
      </c:barChart>
      <c:catAx>
        <c:axId val="649786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/>
            </a:pPr>
            <a:endParaRPr lang="en-US"/>
          </a:p>
        </c:txPr>
        <c:crossAx val="649787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97874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49786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1.3664032398144E-2"/>
          <c:w val="0.98958729729229633"/>
          <c:h val="9.8346024845614596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55352041923401"/>
          <c:y val="2.9468872214751099E-2"/>
          <c:w val="0.90617848970251702"/>
          <c:h val="0.436823853922731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Within 16 miles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Sheet1!$B$1:$K$1</c:f>
              <c:strCache>
                <c:ptCount val="9"/>
                <c:pt idx="0">
                  <c:v>Time/other commitments</c:v>
                </c:pt>
                <c:pt idx="1">
                  <c:v>Concern about future solicitation</c:v>
                </c:pt>
                <c:pt idx="2">
                  <c:v>Value (cost as compared to benefit)</c:v>
                </c:pt>
                <c:pt idx="3">
                  <c:v>Type or subject matter of the event</c:v>
                </c:pt>
                <c:pt idx="4">
                  <c:v>Don't know anyone</c:v>
                </c:pt>
                <c:pt idx="5">
                  <c:v>I won't make a difference</c:v>
                </c:pt>
                <c:pt idx="6">
                  <c:v>Just don't want to</c:v>
                </c:pt>
                <c:pt idx="7">
                  <c:v>Geographical distance</c:v>
                </c:pt>
                <c:pt idx="8">
                  <c:v>Do not know how to get involved</c:v>
                </c:pt>
              </c:strCache>
            </c:strRef>
          </c:cat>
          <c:val>
            <c:numRef>
              <c:f>Sheet1!$B$2:$K$2</c:f>
              <c:numCache>
                <c:formatCode>0%</c:formatCode>
                <c:ptCount val="9"/>
                <c:pt idx="0">
                  <c:v>0.71604938271604934</c:v>
                </c:pt>
                <c:pt idx="1">
                  <c:v>0.15226337448559671</c:v>
                </c:pt>
                <c:pt idx="2">
                  <c:v>0.26748971193415638</c:v>
                </c:pt>
                <c:pt idx="3">
                  <c:v>0.33333333333333331</c:v>
                </c:pt>
                <c:pt idx="4">
                  <c:v>0.29629629629629628</c:v>
                </c:pt>
                <c:pt idx="5">
                  <c:v>6.1728395061728392E-2</c:v>
                </c:pt>
                <c:pt idx="6">
                  <c:v>0.11934156378600823</c:v>
                </c:pt>
                <c:pt idx="7">
                  <c:v>2.0576131687242798E-2</c:v>
                </c:pt>
                <c:pt idx="8">
                  <c:v>0.21810699588477367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1B-416E-AC79-4ADB4F29FB7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17 to 50 miles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Sheet1!$B$1:$K$1</c:f>
              <c:strCache>
                <c:ptCount val="9"/>
                <c:pt idx="0">
                  <c:v>Time/other commitments</c:v>
                </c:pt>
                <c:pt idx="1">
                  <c:v>Concern about future solicitation</c:v>
                </c:pt>
                <c:pt idx="2">
                  <c:v>Value (cost as compared to benefit)</c:v>
                </c:pt>
                <c:pt idx="3">
                  <c:v>Type or subject matter of the event</c:v>
                </c:pt>
                <c:pt idx="4">
                  <c:v>Don't know anyone</c:v>
                </c:pt>
                <c:pt idx="5">
                  <c:v>I won't make a difference</c:v>
                </c:pt>
                <c:pt idx="6">
                  <c:v>Just don't want to</c:v>
                </c:pt>
                <c:pt idx="7">
                  <c:v>Geographical distance</c:v>
                </c:pt>
                <c:pt idx="8">
                  <c:v>Do not know how to get involved</c:v>
                </c:pt>
              </c:strCache>
            </c:strRef>
          </c:cat>
          <c:val>
            <c:numRef>
              <c:f>Sheet1!$B$3:$K$3</c:f>
              <c:numCache>
                <c:formatCode>0%</c:formatCode>
                <c:ptCount val="9"/>
                <c:pt idx="0">
                  <c:v>0.74104683195592291</c:v>
                </c:pt>
                <c:pt idx="1">
                  <c:v>0.13911845730027547</c:v>
                </c:pt>
                <c:pt idx="2">
                  <c:v>0.2024793388429752</c:v>
                </c:pt>
                <c:pt idx="3">
                  <c:v>0.30165289256198347</c:v>
                </c:pt>
                <c:pt idx="4">
                  <c:v>0.25757575757575757</c:v>
                </c:pt>
                <c:pt idx="5">
                  <c:v>4.5454545454545456E-2</c:v>
                </c:pt>
                <c:pt idx="6">
                  <c:v>0.14600550964187328</c:v>
                </c:pt>
                <c:pt idx="7">
                  <c:v>0.15426997245179064</c:v>
                </c:pt>
                <c:pt idx="8">
                  <c:v>0.17355371900826447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1B-416E-AC79-4ADB4F29FB7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51 to 160 miles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Sheet1!$B$1:$K$1</c:f>
              <c:strCache>
                <c:ptCount val="9"/>
                <c:pt idx="0">
                  <c:v>Time/other commitments</c:v>
                </c:pt>
                <c:pt idx="1">
                  <c:v>Concern about future solicitation</c:v>
                </c:pt>
                <c:pt idx="2">
                  <c:v>Value (cost as compared to benefit)</c:v>
                </c:pt>
                <c:pt idx="3">
                  <c:v>Type or subject matter of the event</c:v>
                </c:pt>
                <c:pt idx="4">
                  <c:v>Don't know anyone</c:v>
                </c:pt>
                <c:pt idx="5">
                  <c:v>I won't make a difference</c:v>
                </c:pt>
                <c:pt idx="6">
                  <c:v>Just don't want to</c:v>
                </c:pt>
                <c:pt idx="7">
                  <c:v>Geographical distance</c:v>
                </c:pt>
                <c:pt idx="8">
                  <c:v>Do not know how to get involved</c:v>
                </c:pt>
              </c:strCache>
            </c:strRef>
          </c:cat>
          <c:val>
            <c:numRef>
              <c:f>Sheet1!$B$4:$K$4</c:f>
              <c:numCache>
                <c:formatCode>0%</c:formatCode>
                <c:ptCount val="9"/>
                <c:pt idx="0">
                  <c:v>0.76246334310850439</c:v>
                </c:pt>
                <c:pt idx="1">
                  <c:v>0.10850439882697947</c:v>
                </c:pt>
                <c:pt idx="2">
                  <c:v>0.17595307917888564</c:v>
                </c:pt>
                <c:pt idx="3">
                  <c:v>0.25513196480938416</c:v>
                </c:pt>
                <c:pt idx="4">
                  <c:v>0.21114369501466276</c:v>
                </c:pt>
                <c:pt idx="5">
                  <c:v>4.398826979472141E-2</c:v>
                </c:pt>
                <c:pt idx="6">
                  <c:v>8.357771260997067E-2</c:v>
                </c:pt>
                <c:pt idx="7">
                  <c:v>0.49560117302052786</c:v>
                </c:pt>
                <c:pt idx="8">
                  <c:v>0.17888563049853373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1B-416E-AC79-4ADB4F29FB7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161 to 250 miles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Sheet1!$B$1:$K$1</c:f>
              <c:strCache>
                <c:ptCount val="9"/>
                <c:pt idx="0">
                  <c:v>Time/other commitments</c:v>
                </c:pt>
                <c:pt idx="1">
                  <c:v>Concern about future solicitation</c:v>
                </c:pt>
                <c:pt idx="2">
                  <c:v>Value (cost as compared to benefit)</c:v>
                </c:pt>
                <c:pt idx="3">
                  <c:v>Type or subject matter of the event</c:v>
                </c:pt>
                <c:pt idx="4">
                  <c:v>Don't know anyone</c:v>
                </c:pt>
                <c:pt idx="5">
                  <c:v>I won't make a difference</c:v>
                </c:pt>
                <c:pt idx="6">
                  <c:v>Just don't want to</c:v>
                </c:pt>
                <c:pt idx="7">
                  <c:v>Geographical distance</c:v>
                </c:pt>
                <c:pt idx="8">
                  <c:v>Do not know how to get involved</c:v>
                </c:pt>
              </c:strCache>
            </c:strRef>
          </c:cat>
          <c:val>
            <c:numRef>
              <c:f>Sheet1!$B$5:$K$5</c:f>
              <c:numCache>
                <c:formatCode>0%</c:formatCode>
                <c:ptCount val="9"/>
                <c:pt idx="0">
                  <c:v>0.72649572649572647</c:v>
                </c:pt>
                <c:pt idx="1">
                  <c:v>9.4017094017094016E-2</c:v>
                </c:pt>
                <c:pt idx="2">
                  <c:v>0.23076923076923078</c:v>
                </c:pt>
                <c:pt idx="3">
                  <c:v>0.24786324786324787</c:v>
                </c:pt>
                <c:pt idx="4">
                  <c:v>0.18803418803418803</c:v>
                </c:pt>
                <c:pt idx="5">
                  <c:v>3.4188034188034191E-2</c:v>
                </c:pt>
                <c:pt idx="6">
                  <c:v>6.8376068376068383E-2</c:v>
                </c:pt>
                <c:pt idx="7">
                  <c:v>0.67521367521367526</c:v>
                </c:pt>
                <c:pt idx="8">
                  <c:v>0.10256410256410256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1B-416E-AC79-4ADB4F29FB7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Over 250 miles (within US)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Sheet1!$B$1:$K$1</c:f>
              <c:strCache>
                <c:ptCount val="9"/>
                <c:pt idx="0">
                  <c:v>Time/other commitments</c:v>
                </c:pt>
                <c:pt idx="1">
                  <c:v>Concern about future solicitation</c:v>
                </c:pt>
                <c:pt idx="2">
                  <c:v>Value (cost as compared to benefit)</c:v>
                </c:pt>
                <c:pt idx="3">
                  <c:v>Type or subject matter of the event</c:v>
                </c:pt>
                <c:pt idx="4">
                  <c:v>Don't know anyone</c:v>
                </c:pt>
                <c:pt idx="5">
                  <c:v>I won't make a difference</c:v>
                </c:pt>
                <c:pt idx="6">
                  <c:v>Just don't want to</c:v>
                </c:pt>
                <c:pt idx="7">
                  <c:v>Geographical distance</c:v>
                </c:pt>
                <c:pt idx="8">
                  <c:v>Do not know how to get involved</c:v>
                </c:pt>
              </c:strCache>
            </c:strRef>
          </c:cat>
          <c:val>
            <c:numRef>
              <c:f>Sheet1!$B$6:$K$6</c:f>
              <c:numCache>
                <c:formatCode>0%</c:formatCode>
                <c:ptCount val="9"/>
                <c:pt idx="0">
                  <c:v>0.44402985074626866</c:v>
                </c:pt>
                <c:pt idx="1">
                  <c:v>7.0895522388059698E-2</c:v>
                </c:pt>
                <c:pt idx="2">
                  <c:v>0.15298507462686567</c:v>
                </c:pt>
                <c:pt idx="3">
                  <c:v>0.1044776119402985</c:v>
                </c:pt>
                <c:pt idx="4">
                  <c:v>0.1417910447761194</c:v>
                </c:pt>
                <c:pt idx="5">
                  <c:v>2.6119402985074626E-2</c:v>
                </c:pt>
                <c:pt idx="6">
                  <c:v>4.4776119402985072E-2</c:v>
                </c:pt>
                <c:pt idx="7">
                  <c:v>0.83955223880597019</c:v>
                </c:pt>
                <c:pt idx="8">
                  <c:v>0.12686567164179105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1B-416E-AC79-4ADB4F29FB72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Over 250 miles (outside US)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Sheet1!$B$1:$K$1</c:f>
              <c:strCache>
                <c:ptCount val="9"/>
                <c:pt idx="0">
                  <c:v>Time/other commitments</c:v>
                </c:pt>
                <c:pt idx="1">
                  <c:v>Concern about future solicitation</c:v>
                </c:pt>
                <c:pt idx="2">
                  <c:v>Value (cost as compared to benefit)</c:v>
                </c:pt>
                <c:pt idx="3">
                  <c:v>Type or subject matter of the event</c:v>
                </c:pt>
                <c:pt idx="4">
                  <c:v>Don't know anyone</c:v>
                </c:pt>
                <c:pt idx="5">
                  <c:v>I won't make a difference</c:v>
                </c:pt>
                <c:pt idx="6">
                  <c:v>Just don't want to</c:v>
                </c:pt>
                <c:pt idx="7">
                  <c:v>Geographical distance</c:v>
                </c:pt>
                <c:pt idx="8">
                  <c:v>Do not know how to get involved</c:v>
                </c:pt>
              </c:strCache>
            </c:strRef>
          </c:cat>
          <c:val>
            <c:numRef>
              <c:f>Sheet1!$B$7:$K$7</c:f>
              <c:numCache>
                <c:formatCode>0%</c:formatCode>
                <c:ptCount val="9"/>
                <c:pt idx="0">
                  <c:v>0.41176470588235292</c:v>
                </c:pt>
                <c:pt idx="1">
                  <c:v>0.11764705882352941</c:v>
                </c:pt>
                <c:pt idx="2">
                  <c:v>0.17647058823529413</c:v>
                </c:pt>
                <c:pt idx="3">
                  <c:v>5.8823529411764705E-2</c:v>
                </c:pt>
                <c:pt idx="4">
                  <c:v>0.23529411764705882</c:v>
                </c:pt>
                <c:pt idx="5">
                  <c:v>5.8823529411764705E-2</c:v>
                </c:pt>
                <c:pt idx="6">
                  <c:v>0</c:v>
                </c:pt>
                <c:pt idx="7">
                  <c:v>0.88235294117647056</c:v>
                </c:pt>
                <c:pt idx="8">
                  <c:v>5.8823529411764705E-2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91B-416E-AC79-4ADB4F29F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9794096"/>
        <c:axId val="649789784"/>
      </c:barChart>
      <c:catAx>
        <c:axId val="6497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/>
            </a:pPr>
            <a:endParaRPr lang="en-US"/>
          </a:p>
        </c:txPr>
        <c:crossAx val="6497897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978978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649794096"/>
        <c:crosses val="autoZero"/>
        <c:crossBetween val="between"/>
        <c:minorUnit val="2E-3"/>
      </c:valAx>
    </c:plotArea>
    <c:legend>
      <c:legendPos val="b"/>
      <c:layout>
        <c:manualLayout>
          <c:xMode val="edge"/>
          <c:yMode val="edge"/>
          <c:x val="0"/>
          <c:y val="0.72235202893738804"/>
          <c:w val="0.98855835240274603"/>
          <c:h val="9.2470958468496206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2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55352041923401"/>
          <c:y val="2.9468872214751099E-2"/>
          <c:w val="0.90617848970251702"/>
          <c:h val="0.436823853922731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Woodstock\ Vietnam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Sheet1!$B$1:$K$1</c:f>
              <c:strCache>
                <c:ptCount val="9"/>
                <c:pt idx="0">
                  <c:v>Time/other commitments</c:v>
                </c:pt>
                <c:pt idx="1">
                  <c:v>Concern about future solicitation</c:v>
                </c:pt>
                <c:pt idx="2">
                  <c:v>Value (cost as compared to benefit)</c:v>
                </c:pt>
                <c:pt idx="3">
                  <c:v>Type or subject matter of the event</c:v>
                </c:pt>
                <c:pt idx="4">
                  <c:v>Don't know anyone</c:v>
                </c:pt>
                <c:pt idx="5">
                  <c:v>I won't make a difference</c:v>
                </c:pt>
                <c:pt idx="6">
                  <c:v>Just don't want to</c:v>
                </c:pt>
                <c:pt idx="7">
                  <c:v>Geographical distance</c:v>
                </c:pt>
                <c:pt idx="8">
                  <c:v>Do not know how to get involved</c:v>
                </c:pt>
              </c:strCache>
            </c:strRef>
          </c:cat>
          <c:val>
            <c:numRef>
              <c:f>Sheet1!$B$2:$K$2</c:f>
              <c:numCache>
                <c:formatCode>0%</c:formatCode>
                <c:ptCount val="9"/>
                <c:pt idx="0">
                  <c:v>0.43455497382198954</c:v>
                </c:pt>
                <c:pt idx="1">
                  <c:v>8.9005235602094238E-2</c:v>
                </c:pt>
                <c:pt idx="2">
                  <c:v>0.10471204188481675</c:v>
                </c:pt>
                <c:pt idx="3">
                  <c:v>0.29842931937172773</c:v>
                </c:pt>
                <c:pt idx="4">
                  <c:v>0.17801047120418848</c:v>
                </c:pt>
                <c:pt idx="5">
                  <c:v>4.1884816753926704E-2</c:v>
                </c:pt>
                <c:pt idx="6">
                  <c:v>0.1256544502617801</c:v>
                </c:pt>
                <c:pt idx="7">
                  <c:v>0.38219895287958117</c:v>
                </c:pt>
                <c:pt idx="8">
                  <c:v>5.7591623036649213E-2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1B-416E-AC79-4ADB4F29FB7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Post Watergate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Sheet1!$B$1:$K$1</c:f>
              <c:strCache>
                <c:ptCount val="9"/>
                <c:pt idx="0">
                  <c:v>Time/other commitments</c:v>
                </c:pt>
                <c:pt idx="1">
                  <c:v>Concern about future solicitation</c:v>
                </c:pt>
                <c:pt idx="2">
                  <c:v>Value (cost as compared to benefit)</c:v>
                </c:pt>
                <c:pt idx="3">
                  <c:v>Type or subject matter of the event</c:v>
                </c:pt>
                <c:pt idx="4">
                  <c:v>Don't know anyone</c:v>
                </c:pt>
                <c:pt idx="5">
                  <c:v>I won't make a difference</c:v>
                </c:pt>
                <c:pt idx="6">
                  <c:v>Just don't want to</c:v>
                </c:pt>
                <c:pt idx="7">
                  <c:v>Geographical distance</c:v>
                </c:pt>
                <c:pt idx="8">
                  <c:v>Do not know how to get involved</c:v>
                </c:pt>
              </c:strCache>
            </c:strRef>
          </c:cat>
          <c:val>
            <c:numRef>
              <c:f>Sheet1!$B$3:$K$3</c:f>
              <c:numCache>
                <c:formatCode>0%</c:formatCode>
                <c:ptCount val="9"/>
                <c:pt idx="0">
                  <c:v>0.65243902439024393</c:v>
                </c:pt>
                <c:pt idx="1">
                  <c:v>0.1402439024390244</c:v>
                </c:pt>
                <c:pt idx="2">
                  <c:v>0.11585365853658537</c:v>
                </c:pt>
                <c:pt idx="3">
                  <c:v>0.25609756097560976</c:v>
                </c:pt>
                <c:pt idx="4">
                  <c:v>0.25609756097560976</c:v>
                </c:pt>
                <c:pt idx="5">
                  <c:v>3.048780487804878E-2</c:v>
                </c:pt>
                <c:pt idx="6">
                  <c:v>0.12804878048780488</c:v>
                </c:pt>
                <c:pt idx="7">
                  <c:v>0.37804878048780488</c:v>
                </c:pt>
                <c:pt idx="8">
                  <c:v>6.7073170731707321E-2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1B-416E-AC79-4ADB4F29FB7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Yuppie\End of Cold War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Sheet1!$B$1:$K$1</c:f>
              <c:strCache>
                <c:ptCount val="9"/>
                <c:pt idx="0">
                  <c:v>Time/other commitments</c:v>
                </c:pt>
                <c:pt idx="1">
                  <c:v>Concern about future solicitation</c:v>
                </c:pt>
                <c:pt idx="2">
                  <c:v>Value (cost as compared to benefit)</c:v>
                </c:pt>
                <c:pt idx="3">
                  <c:v>Type or subject matter of the event</c:v>
                </c:pt>
                <c:pt idx="4">
                  <c:v>Don't know anyone</c:v>
                </c:pt>
                <c:pt idx="5">
                  <c:v>I won't make a difference</c:v>
                </c:pt>
                <c:pt idx="6">
                  <c:v>Just don't want to</c:v>
                </c:pt>
                <c:pt idx="7">
                  <c:v>Geographical distance</c:v>
                </c:pt>
                <c:pt idx="8">
                  <c:v>Do not know how to get involved</c:v>
                </c:pt>
              </c:strCache>
            </c:strRef>
          </c:cat>
          <c:val>
            <c:numRef>
              <c:f>Sheet1!$B$4:$K$4</c:f>
              <c:numCache>
                <c:formatCode>0%</c:formatCode>
                <c:ptCount val="9"/>
                <c:pt idx="0">
                  <c:v>0.73569482288828336</c:v>
                </c:pt>
                <c:pt idx="1">
                  <c:v>0.12534059945504086</c:v>
                </c:pt>
                <c:pt idx="2">
                  <c:v>0.1335149863760218</c:v>
                </c:pt>
                <c:pt idx="3">
                  <c:v>0.23160762942779292</c:v>
                </c:pt>
                <c:pt idx="4">
                  <c:v>0.18801089918256131</c:v>
                </c:pt>
                <c:pt idx="5">
                  <c:v>2.4523160762942781E-2</c:v>
                </c:pt>
                <c:pt idx="6">
                  <c:v>8.7193460490463212E-2</c:v>
                </c:pt>
                <c:pt idx="7">
                  <c:v>0.35422343324250682</c:v>
                </c:pt>
                <c:pt idx="8">
                  <c:v>0.11716621253405994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1B-416E-AC79-4ADB4F29FB7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Electronic Revolution\Dot-Com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Sheet1!$B$1:$K$1</c:f>
              <c:strCache>
                <c:ptCount val="9"/>
                <c:pt idx="0">
                  <c:v>Time/other commitments</c:v>
                </c:pt>
                <c:pt idx="1">
                  <c:v>Concern about future solicitation</c:v>
                </c:pt>
                <c:pt idx="2">
                  <c:v>Value (cost as compared to benefit)</c:v>
                </c:pt>
                <c:pt idx="3">
                  <c:v>Type or subject matter of the event</c:v>
                </c:pt>
                <c:pt idx="4">
                  <c:v>Don't know anyone</c:v>
                </c:pt>
                <c:pt idx="5">
                  <c:v>I won't make a difference</c:v>
                </c:pt>
                <c:pt idx="6">
                  <c:v>Just don't want to</c:v>
                </c:pt>
                <c:pt idx="7">
                  <c:v>Geographical distance</c:v>
                </c:pt>
                <c:pt idx="8">
                  <c:v>Do not know how to get involved</c:v>
                </c:pt>
              </c:strCache>
            </c:strRef>
          </c:cat>
          <c:val>
            <c:numRef>
              <c:f>Sheet1!$B$5:$K$5</c:f>
              <c:numCache>
                <c:formatCode>0%</c:formatCode>
                <c:ptCount val="9"/>
                <c:pt idx="0">
                  <c:v>0.73384030418250945</c:v>
                </c:pt>
                <c:pt idx="1">
                  <c:v>0.11787072243346007</c:v>
                </c:pt>
                <c:pt idx="2">
                  <c:v>0.16730038022813687</c:v>
                </c:pt>
                <c:pt idx="3">
                  <c:v>0.22053231939163498</c:v>
                </c:pt>
                <c:pt idx="4">
                  <c:v>0.22433460076045628</c:v>
                </c:pt>
                <c:pt idx="5">
                  <c:v>2.2813688212927757E-2</c:v>
                </c:pt>
                <c:pt idx="6">
                  <c:v>9.5057034220532313E-2</c:v>
                </c:pt>
                <c:pt idx="7">
                  <c:v>0.33079847908745247</c:v>
                </c:pt>
                <c:pt idx="8">
                  <c:v>0.17870722433460076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1B-416E-AC79-4ADB4F29FB7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Post 9/11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Sheet1!$B$1:$K$1</c:f>
              <c:strCache>
                <c:ptCount val="9"/>
                <c:pt idx="0">
                  <c:v>Time/other commitments</c:v>
                </c:pt>
                <c:pt idx="1">
                  <c:v>Concern about future solicitation</c:v>
                </c:pt>
                <c:pt idx="2">
                  <c:v>Value (cost as compared to benefit)</c:v>
                </c:pt>
                <c:pt idx="3">
                  <c:v>Type or subject matter of the event</c:v>
                </c:pt>
                <c:pt idx="4">
                  <c:v>Don't know anyone</c:v>
                </c:pt>
                <c:pt idx="5">
                  <c:v>I won't make a difference</c:v>
                </c:pt>
                <c:pt idx="6">
                  <c:v>Just don't want to</c:v>
                </c:pt>
                <c:pt idx="7">
                  <c:v>Geographical distance</c:v>
                </c:pt>
                <c:pt idx="8">
                  <c:v>Do not know how to get involved</c:v>
                </c:pt>
              </c:strCache>
            </c:strRef>
          </c:cat>
          <c:val>
            <c:numRef>
              <c:f>Sheet1!$B$6:$K$6</c:f>
              <c:numCache>
                <c:formatCode>0%</c:formatCode>
                <c:ptCount val="9"/>
                <c:pt idx="0">
                  <c:v>0.7189189189189189</c:v>
                </c:pt>
                <c:pt idx="1">
                  <c:v>0.13513513513513514</c:v>
                </c:pt>
                <c:pt idx="2">
                  <c:v>0.22162162162162163</c:v>
                </c:pt>
                <c:pt idx="3">
                  <c:v>0.22972972972972974</c:v>
                </c:pt>
                <c:pt idx="4">
                  <c:v>0.25135135135135134</c:v>
                </c:pt>
                <c:pt idx="5">
                  <c:v>4.8648648648648651E-2</c:v>
                </c:pt>
                <c:pt idx="6">
                  <c:v>9.1891891891891897E-2</c:v>
                </c:pt>
                <c:pt idx="7">
                  <c:v>0.33243243243243242</c:v>
                </c:pt>
                <c:pt idx="8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1B-416E-AC79-4ADB4F29FB72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Post Great Recession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Sheet1!$B$1:$K$1</c:f>
              <c:strCache>
                <c:ptCount val="9"/>
                <c:pt idx="0">
                  <c:v>Time/other commitments</c:v>
                </c:pt>
                <c:pt idx="1">
                  <c:v>Concern about future solicitation</c:v>
                </c:pt>
                <c:pt idx="2">
                  <c:v>Value (cost as compared to benefit)</c:v>
                </c:pt>
                <c:pt idx="3">
                  <c:v>Type or subject matter of the event</c:v>
                </c:pt>
                <c:pt idx="4">
                  <c:v>Don't know anyone</c:v>
                </c:pt>
                <c:pt idx="5">
                  <c:v>I won't make a difference</c:v>
                </c:pt>
                <c:pt idx="6">
                  <c:v>Just don't want to</c:v>
                </c:pt>
                <c:pt idx="7">
                  <c:v>Geographical distance</c:v>
                </c:pt>
                <c:pt idx="8">
                  <c:v>Do not know how to get involved</c:v>
                </c:pt>
              </c:strCache>
            </c:strRef>
          </c:cat>
          <c:val>
            <c:numRef>
              <c:f>Sheet1!$B$7:$K$7</c:f>
              <c:numCache>
                <c:formatCode>0%</c:formatCode>
                <c:ptCount val="9"/>
                <c:pt idx="0">
                  <c:v>0.7496382054992764</c:v>
                </c:pt>
                <c:pt idx="1">
                  <c:v>0.10998552821997105</c:v>
                </c:pt>
                <c:pt idx="2">
                  <c:v>0.26772793053545585</c:v>
                </c:pt>
                <c:pt idx="3">
                  <c:v>0.29088277858176553</c:v>
                </c:pt>
                <c:pt idx="4">
                  <c:v>0.24167872648335745</c:v>
                </c:pt>
                <c:pt idx="5">
                  <c:v>6.3675832127351659E-2</c:v>
                </c:pt>
                <c:pt idx="6">
                  <c:v>0.1085383502170767</c:v>
                </c:pt>
                <c:pt idx="7">
                  <c:v>0.42981186685962375</c:v>
                </c:pt>
                <c:pt idx="8">
                  <c:v>0.23010130246020261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91B-416E-AC79-4ADB4F29F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9792528"/>
        <c:axId val="649791744"/>
      </c:barChart>
      <c:catAx>
        <c:axId val="64979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/>
            </a:pPr>
            <a:endParaRPr lang="en-US"/>
          </a:p>
        </c:txPr>
        <c:crossAx val="649791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979174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649792528"/>
        <c:crosses val="autoZero"/>
        <c:crossBetween val="between"/>
        <c:minorUnit val="2E-3"/>
      </c:valAx>
    </c:plotArea>
    <c:legend>
      <c:legendPos val="b"/>
      <c:layout>
        <c:manualLayout>
          <c:xMode val="edge"/>
          <c:yMode val="edge"/>
          <c:x val="0"/>
          <c:y val="0.72235202893738804"/>
          <c:w val="0.98855835240274603"/>
          <c:h val="9.2470958468496206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2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55352041923401"/>
          <c:y val="2.9468872214751099E-2"/>
          <c:w val="0.90617848970251702"/>
          <c:h val="0.436823853922731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Current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Sheet1!$B$1:$K$1</c:f>
              <c:strCache>
                <c:ptCount val="9"/>
                <c:pt idx="0">
                  <c:v>Time/other commitments</c:v>
                </c:pt>
                <c:pt idx="1">
                  <c:v>Concern about future solicitation</c:v>
                </c:pt>
                <c:pt idx="2">
                  <c:v>Value (cost as compared to benefit)</c:v>
                </c:pt>
                <c:pt idx="3">
                  <c:v>Type or subject matter of the event</c:v>
                </c:pt>
                <c:pt idx="4">
                  <c:v>Don't know anyone</c:v>
                </c:pt>
                <c:pt idx="5">
                  <c:v>I won't make a difference</c:v>
                </c:pt>
                <c:pt idx="6">
                  <c:v>Just don't want to</c:v>
                </c:pt>
                <c:pt idx="7">
                  <c:v>Geographical distance</c:v>
                </c:pt>
                <c:pt idx="8">
                  <c:v>Do not know how to get involved</c:v>
                </c:pt>
              </c:strCache>
            </c:strRef>
          </c:cat>
          <c:val>
            <c:numRef>
              <c:f>Sheet1!$B$2:$K$2</c:f>
              <c:numCache>
                <c:formatCode>0%</c:formatCode>
                <c:ptCount val="9"/>
                <c:pt idx="0">
                  <c:v>0.68560606060606055</c:v>
                </c:pt>
                <c:pt idx="1">
                  <c:v>5.6818181818181816E-2</c:v>
                </c:pt>
                <c:pt idx="2">
                  <c:v>0.11742424242424243</c:v>
                </c:pt>
                <c:pt idx="3">
                  <c:v>0.2878787878787879</c:v>
                </c:pt>
                <c:pt idx="4">
                  <c:v>0.16666666666666666</c:v>
                </c:pt>
                <c:pt idx="5">
                  <c:v>2.2727272727272728E-2</c:v>
                </c:pt>
                <c:pt idx="6">
                  <c:v>8.3333333333333329E-2</c:v>
                </c:pt>
                <c:pt idx="7">
                  <c:v>0.39772727272727271</c:v>
                </c:pt>
                <c:pt idx="8">
                  <c:v>0.10227272727272728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1B-416E-AC79-4ADB4F29FB7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Lapsed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Sheet1!$B$1:$K$1</c:f>
              <c:strCache>
                <c:ptCount val="9"/>
                <c:pt idx="0">
                  <c:v>Time/other commitments</c:v>
                </c:pt>
                <c:pt idx="1">
                  <c:v>Concern about future solicitation</c:v>
                </c:pt>
                <c:pt idx="2">
                  <c:v>Value (cost as compared to benefit)</c:v>
                </c:pt>
                <c:pt idx="3">
                  <c:v>Type or subject matter of the event</c:v>
                </c:pt>
                <c:pt idx="4">
                  <c:v>Don't know anyone</c:v>
                </c:pt>
                <c:pt idx="5">
                  <c:v>I won't make a difference</c:v>
                </c:pt>
                <c:pt idx="6">
                  <c:v>Just don't want to</c:v>
                </c:pt>
                <c:pt idx="7">
                  <c:v>Geographical distance</c:v>
                </c:pt>
                <c:pt idx="8">
                  <c:v>Do not know how to get involved</c:v>
                </c:pt>
              </c:strCache>
            </c:strRef>
          </c:cat>
          <c:val>
            <c:numRef>
              <c:f>Sheet1!$B$3:$K$3</c:f>
              <c:numCache>
                <c:formatCode>0%</c:formatCode>
                <c:ptCount val="9"/>
                <c:pt idx="0">
                  <c:v>0.69354838709677424</c:v>
                </c:pt>
                <c:pt idx="1">
                  <c:v>0.15668202764976957</c:v>
                </c:pt>
                <c:pt idx="2">
                  <c:v>0.16359447004608296</c:v>
                </c:pt>
                <c:pt idx="3">
                  <c:v>0.27188940092165897</c:v>
                </c:pt>
                <c:pt idx="4">
                  <c:v>0.21889400921658986</c:v>
                </c:pt>
                <c:pt idx="5">
                  <c:v>2.9953917050691243E-2</c:v>
                </c:pt>
                <c:pt idx="6">
                  <c:v>9.2165898617511524E-2</c:v>
                </c:pt>
                <c:pt idx="7">
                  <c:v>0.36635944700460832</c:v>
                </c:pt>
                <c:pt idx="8">
                  <c:v>0.12903225806451613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1B-416E-AC79-4ADB4F29FB7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Sheet1!$B$1:$K$1</c:f>
              <c:strCache>
                <c:ptCount val="9"/>
                <c:pt idx="0">
                  <c:v>Time/other commitments</c:v>
                </c:pt>
                <c:pt idx="1">
                  <c:v>Concern about future solicitation</c:v>
                </c:pt>
                <c:pt idx="2">
                  <c:v>Value (cost as compared to benefit)</c:v>
                </c:pt>
                <c:pt idx="3">
                  <c:v>Type or subject matter of the event</c:v>
                </c:pt>
                <c:pt idx="4">
                  <c:v>Don't know anyone</c:v>
                </c:pt>
                <c:pt idx="5">
                  <c:v>I won't make a difference</c:v>
                </c:pt>
                <c:pt idx="6">
                  <c:v>Just don't want to</c:v>
                </c:pt>
                <c:pt idx="7">
                  <c:v>Geographical distance</c:v>
                </c:pt>
                <c:pt idx="8">
                  <c:v>Do not know how to get involved</c:v>
                </c:pt>
              </c:strCache>
            </c:strRef>
          </c:cat>
          <c:val>
            <c:numRef>
              <c:f>Sheet1!$B$4:$K$4</c:f>
              <c:numCache>
                <c:formatCode>0%</c:formatCode>
                <c:ptCount val="9"/>
                <c:pt idx="0">
                  <c:v>0.72823529411764709</c:v>
                </c:pt>
                <c:pt idx="1">
                  <c:v>0.12117647058823529</c:v>
                </c:pt>
                <c:pt idx="2">
                  <c:v>0.24352941176470588</c:v>
                </c:pt>
                <c:pt idx="3">
                  <c:v>0.25176470588235295</c:v>
                </c:pt>
                <c:pt idx="4">
                  <c:v>0.26</c:v>
                </c:pt>
                <c:pt idx="5">
                  <c:v>5.7647058823529412E-2</c:v>
                </c:pt>
                <c:pt idx="6">
                  <c:v>0.12823529411764706</c:v>
                </c:pt>
                <c:pt idx="7">
                  <c:v>0.38588235294117645</c:v>
                </c:pt>
                <c:pt idx="8">
                  <c:v>0.18823529411764706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1B-416E-AC79-4ADB4F29F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9793704"/>
        <c:axId val="649790176"/>
      </c:barChart>
      <c:catAx>
        <c:axId val="649793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/>
            </a:pPr>
            <a:endParaRPr lang="en-US"/>
          </a:p>
        </c:txPr>
        <c:crossAx val="649790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979017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649793704"/>
        <c:crosses val="autoZero"/>
        <c:crossBetween val="between"/>
        <c:minorUnit val="2E-3"/>
      </c:valAx>
    </c:plotArea>
    <c:legend>
      <c:legendPos val="b"/>
      <c:layout>
        <c:manualLayout>
          <c:xMode val="edge"/>
          <c:yMode val="edge"/>
          <c:x val="7.5500188750471878E-3"/>
          <c:y val="0.67235201956355828"/>
          <c:w val="0.98855835240274603"/>
          <c:h val="9.2470958468496206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930576" y="0"/>
            <a:ext cx="3011699" cy="84664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pPr algn="ctr"/>
            <a:r>
              <a:rPr lang="en-US" sz="1600" b="1" i="1" dirty="0"/>
              <a:t>Alumni Attitude Study©</a:t>
            </a:r>
          </a:p>
          <a:p>
            <a:pPr algn="ctr"/>
            <a:r>
              <a:rPr lang="en-US" sz="1600" b="1" i="1" dirty="0"/>
              <a:t>Findings and Results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54446" y="8774272"/>
            <a:ext cx="1235569" cy="306266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r>
              <a:rPr lang="en-US" b="1" dirty="0"/>
              <a:t>866-471-8600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78938" y="8774272"/>
            <a:ext cx="2315083" cy="306266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r>
              <a:rPr lang="en-US" b="1"/>
              <a:t>www.AlumniAttitudeStudy.org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75191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ED17E67-6124-4887-818F-EBC3D1DA85D9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6798A4E-A02A-4C0D-B0F4-B9D48FB351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45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Office Theme">
  <a:themeElements>
    <a:clrScheme name="colleg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0000"/>
      </a:accent1>
      <a:accent2>
        <a:srgbClr val="FFFF00"/>
      </a:accent2>
      <a:accent3>
        <a:srgbClr val="00B050"/>
      </a:accent3>
      <a:accent4>
        <a:srgbClr val="00B0F0"/>
      </a:accent4>
      <a:accent5>
        <a:srgbClr val="7030A0"/>
      </a:accent5>
      <a:accent6>
        <a:srgbClr val="000000"/>
      </a:accent6>
      <a:hlink>
        <a:srgbClr val="FF7C80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00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3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4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5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6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7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8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9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0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1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2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3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4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5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6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7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8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9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0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1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2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3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4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5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6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7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9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0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1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2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3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4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5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6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7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8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9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0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1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2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3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4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5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6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7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8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9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0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1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2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3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4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5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6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7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8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9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FF0000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4757</Words>
  <Application>Microsoft Office PowerPoint</Application>
  <PresentationFormat>On-screen Show (4:3)</PresentationFormat>
  <Paragraphs>1108</Paragraphs>
  <Slides>128</Slides>
  <Notes>127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128</vt:i4>
      </vt:variant>
    </vt:vector>
  </HeadingPairs>
  <TitlesOfParts>
    <vt:vector size="134" baseType="lpstr">
      <vt:lpstr>ＭＳ Ｐゴシック</vt:lpstr>
      <vt:lpstr>Arial</vt:lpstr>
      <vt:lpstr>Calibri</vt:lpstr>
      <vt:lpstr>Wingdings</vt:lpstr>
      <vt:lpstr>Office Theme</vt:lpstr>
      <vt:lpstr>Chart</vt:lpstr>
      <vt:lpstr>PowerPoint Presentation</vt:lpstr>
      <vt:lpstr>About the Alumni Attitude Study© Project</vt:lpstr>
      <vt:lpstr>Participants All School Comparables</vt:lpstr>
      <vt:lpstr>Participants Comparables</vt:lpstr>
      <vt:lpstr>Presentation Outline for Survey Review Sessions</vt:lpstr>
      <vt:lpstr>Alumni Attitude Study Process</vt:lpstr>
      <vt:lpstr>Study Results: Distribution and Response</vt:lpstr>
      <vt:lpstr>Bias is inherent in all research studies. It must be understood and minimized where possible. </vt:lpstr>
      <vt:lpstr>PowerPoint Presentation</vt:lpstr>
      <vt:lpstr>Demographic Data</vt:lpstr>
      <vt:lpstr>Demographic Data</vt:lpstr>
      <vt:lpstr>Era of Graduation</vt:lpstr>
      <vt:lpstr>Response By Era </vt:lpstr>
      <vt:lpstr>Response By Era</vt:lpstr>
      <vt:lpstr>Response By Donor Status</vt:lpstr>
      <vt:lpstr>Response By College</vt:lpstr>
      <vt:lpstr>Response By Gender Across Generations</vt:lpstr>
      <vt:lpstr>Alumni Affinity and Giving</vt:lpstr>
      <vt:lpstr>Response By Q21 Intent to Participate Financially</vt:lpstr>
      <vt:lpstr>Response By Q21 Intent to Participate Financially vs. Q02 </vt:lpstr>
      <vt:lpstr>Response By Q21 Intent to Participate Financially vs. Era</vt:lpstr>
      <vt:lpstr>Response By Q21 Intent to Participate Financially vs. Donor Status</vt:lpstr>
      <vt:lpstr>Response By Q21 Intent to Participate Financially vs. College</vt:lpstr>
      <vt:lpstr>Q22. How important would each of the following be to you in making a decision to give to KU?</vt:lpstr>
      <vt:lpstr>Q22. How important would each of the following be to you in making a decision to give to KU? By Era</vt:lpstr>
      <vt:lpstr>Q22. How important would each of the following be to you in making a decision to give to KU? By Donor Status</vt:lpstr>
      <vt:lpstr>Q22. How important would each of the following be to you in making a decision to give to KU? By College</vt:lpstr>
      <vt:lpstr>Q23. Which of the following prevents you from giving to KU or from giving more than you do?</vt:lpstr>
      <vt:lpstr>Q23. Which of the following prevents you from giving to KU or from giving more than you do? By Era</vt:lpstr>
      <vt:lpstr>Q23. Which of the following prevents you from giving to KU or from giving more than you do? By Donor Status</vt:lpstr>
      <vt:lpstr>Q23. Which of the following prevents you from giving to KU or from giving more than you do? By College</vt:lpstr>
      <vt:lpstr>Q01. How would you rate your decision to attend the KU? </vt:lpstr>
      <vt:lpstr>Q01. How would you rate your decision to attend the KU? By Era</vt:lpstr>
      <vt:lpstr>Q01. How would you rate your decision to attend the KU? By Donor Status</vt:lpstr>
      <vt:lpstr>Q01. How would you rate your decision to attend the KU? By College</vt:lpstr>
      <vt:lpstr>Q03. Which of the following best describes your experience as a student?</vt:lpstr>
      <vt:lpstr>Q03. Which of the following best describes your experience as a student? By Era</vt:lpstr>
      <vt:lpstr>Q03. Which of the following best describes your experience as a student? By Donor Status</vt:lpstr>
      <vt:lpstr>Q03. Which of the following best describes your experience as a student? By College</vt:lpstr>
      <vt:lpstr>Q02. How often do you promote KU to others?</vt:lpstr>
      <vt:lpstr>Q02. How often do you promote KU to others? By Era</vt:lpstr>
      <vt:lpstr>Q02. How often do you promote KU to others? By Donor Status</vt:lpstr>
      <vt:lpstr>Q02. How often do you promote KU to others? By College</vt:lpstr>
      <vt:lpstr>Q05. Which of the following describes your overall current opinion of KU?</vt:lpstr>
      <vt:lpstr>Q05. Which of the following describes your overall current opinion of KU? By Era</vt:lpstr>
      <vt:lpstr>Q05. Which of the following describes your overall current opinion of KU? By Donor Status</vt:lpstr>
      <vt:lpstr>Q05. Which of the following describes your overall current opinion of KU? By College</vt:lpstr>
      <vt:lpstr>Q04. Which of the following best describes your experiences as an alumnus/a?</vt:lpstr>
      <vt:lpstr>Q04. Which of the following best describes your experiences as an alumnus/a? By Era</vt:lpstr>
      <vt:lpstr>Q04. Which of the following best describes your experiences as an alumnus/a? By Donor Status</vt:lpstr>
      <vt:lpstr>Q04. Which of the following best describes your experiences as an alumnus/a? By College</vt:lpstr>
      <vt:lpstr>Affinity Index</vt:lpstr>
      <vt:lpstr>PowerPoint Presentation</vt:lpstr>
      <vt:lpstr>PowerPoint Presentation</vt:lpstr>
      <vt:lpstr>Q06. On a scale from 0 to 10, with 0 being the lowest, how connected do you feel to KU? By Era</vt:lpstr>
      <vt:lpstr>Q06. On a scale from 0 to 10, with 0 being the lowest, how connected do you feel to KU? By Donor Status</vt:lpstr>
      <vt:lpstr>Q06. On a scale from 0 to 10, with 0 being the lowest, how connected do you feel to KU? By College</vt:lpstr>
      <vt:lpstr>Q08. Please indicate the extent of your loyalty to each of the following:</vt:lpstr>
      <vt:lpstr>Q08. Please indicate the extent of your loyalty to each of the following: By Era</vt:lpstr>
      <vt:lpstr>Q08. Please indicate the extent of your loyalty to each of the following: By Donor Status</vt:lpstr>
      <vt:lpstr>Q08. Please indicate the extent of your loyalty to each of the following: By College</vt:lpstr>
      <vt:lpstr>Correlation Analysis Highest correlation to “Affinity Index” across all questions.</vt:lpstr>
      <vt:lpstr>Alumni Messaging</vt:lpstr>
      <vt:lpstr>Q24. Please indicate how much each of the following impacts your overall opinion of KU:</vt:lpstr>
      <vt:lpstr>Q24. Please indicate how much each of the following impacts your overall opinion of KU: Percentage of respondents who chose top two choices</vt:lpstr>
      <vt:lpstr>Q24. Please indicate how much each of the following impacts your overall opinion of KU: By Era</vt:lpstr>
      <vt:lpstr>Q24. Please indicate how much each of the following impacts your overall opinion of KU: By Donor Status</vt:lpstr>
      <vt:lpstr>Q24. Please indicate how much each of the following impacts your overall opinion of KU: By College</vt:lpstr>
      <vt:lpstr>Correlation Analysis Highest correlation to “Affinity Index” across all questions.</vt:lpstr>
      <vt:lpstr>Q10. How important was each of the following to your experience as a student, and how well did KU do at providing them?</vt:lpstr>
      <vt:lpstr>Q10. How important was each of the following to your experience as a student, and how well did KU do at providing them? Gap Analysis</vt:lpstr>
      <vt:lpstr>Q10. How important was each of the following to your experience as a student, and how well did KU do at providing them? Gap Analysis by Era</vt:lpstr>
      <vt:lpstr>Q10. How important was each of the following to your experience as a student, and how well did KU do at providing them? Gap Analysis by Donor Status</vt:lpstr>
      <vt:lpstr>Q10. How important was each of the following to your experience as a student, and how well did KU do at providing them? Gap Analysis by College</vt:lpstr>
      <vt:lpstr>Q10. How important was each of the following to your experience as a student, and how well did KU do at providing them? -Box Plot</vt:lpstr>
      <vt:lpstr>Correlation Analysis Highest correlation to “Affinity Index” across all questions.</vt:lpstr>
      <vt:lpstr>Q07. How well did the education received from KU prepare you for each of the following?</vt:lpstr>
      <vt:lpstr>Q07. How well did the education received from KU prepare you for each of the following? By Era</vt:lpstr>
      <vt:lpstr>Q07. How well did the education received from KU prepare you for each of the following? By Donor Status</vt:lpstr>
      <vt:lpstr>Q07. How well did the education received from KU prepare you for each of the following? By College</vt:lpstr>
      <vt:lpstr>Correlation Analysis Highest correlation to “Affinity Index” across all questions.</vt:lpstr>
      <vt:lpstr>Correlation Analysis Highest correlation to “Affinity Index” across all questions.</vt:lpstr>
      <vt:lpstr>Targeting Communications</vt:lpstr>
      <vt:lpstr>Q14. For each of the communication methods listed below, please tell us how important that method is to you and also rate KU's effectiveness in utilizing that method:</vt:lpstr>
      <vt:lpstr>PowerPoint Presentation</vt:lpstr>
      <vt:lpstr>Q14. For each of the communication methods listed below, please tell us how important that method is to you and also rate KU's effectiveness in utilizing that method: Gap Analysis By Era</vt:lpstr>
      <vt:lpstr>Q14. For each of the communication methods listed below, please tell us how important that method is to you and also rate KU's effectiveness in utilizing that method: Gap Analysis By Donor Status</vt:lpstr>
      <vt:lpstr>Q14. For each of the communication methods listed below, please tell us how important that method is to you and also rate KU's effectiveness in utilizing that method: Gap Analysis By College</vt:lpstr>
      <vt:lpstr>Q14. For each of the communication methods listed below, please tell us how important that method is to you and also rate KU's effectiveness in utilizing that method: -Box Plot</vt:lpstr>
      <vt:lpstr>PowerPoint Presentation</vt:lpstr>
      <vt:lpstr>Q13. In your relationship with KU, please describe how often you do or have done each of the following: By Era</vt:lpstr>
      <vt:lpstr>Q13. In your relationship with KU, please describe how often you do or have done each of the following: By Donor Status</vt:lpstr>
      <vt:lpstr>Q13. In your relationship with KU, please describe how often you do or have done each of the following: By College</vt:lpstr>
      <vt:lpstr>Correlation Analysis Highest correlation to “Affinity Index” across all questions.</vt:lpstr>
      <vt:lpstr>Q15. Please indicate your feeling regarding the frequency of the following:</vt:lpstr>
      <vt:lpstr>PowerPoint Presentation</vt:lpstr>
      <vt:lpstr>Q15. Please indicate your feeling regarding the frequency of the following: By Era</vt:lpstr>
      <vt:lpstr>Q15. Please indicate your feeling regarding the frequency of the following: By Donor Status</vt:lpstr>
      <vt:lpstr>Q15. Please indicate your feeling regarding the frequency of the following: By College</vt:lpstr>
      <vt:lpstr>Correlation Analysis Highest correlation to “Affinity Index” across all questions.</vt:lpstr>
      <vt:lpstr>Alumni Programming</vt:lpstr>
      <vt:lpstr>Q18. How important is it for alumni in general to do the following and how well does KU do at supporting alumni in doing them?</vt:lpstr>
      <vt:lpstr>Q18. How important is it for alumni in general to do the following and how well does KU do at supporting alumni in doing them? Gap Analysis</vt:lpstr>
      <vt:lpstr>Q18. How important is it for alumni in general to do the following and how well does KU do at supporting alumni in doing them? Gap Analysis by Era</vt:lpstr>
      <vt:lpstr>Q18. How important is it for alumni in general to do the following and how well does KU do at supporting alumni in doing them? Gap Analysis by Donor Status</vt:lpstr>
      <vt:lpstr>Q18. How important is it for alumni in general to do the following and how well does KU do at supporting alumni in doing them? Gap Analysis by College</vt:lpstr>
      <vt:lpstr>Q18. How important is it for alumni in general to do the following and how well does KU do at supporting alumni in doing them?</vt:lpstr>
      <vt:lpstr>Q19. When thinking about attending an event, how likely is it that the following would be a reason to go?</vt:lpstr>
      <vt:lpstr>Q19. When thinking about attending an event, how likely is it that the following would be a reason to go? By Era</vt:lpstr>
      <vt:lpstr>Q19. When thinking about attending an event, how likely is it that the following would be a reason to go? By Donor Status</vt:lpstr>
      <vt:lpstr>Q19. When thinking about attending an event, how likely is it that the following would be a reason to go? By College</vt:lpstr>
      <vt:lpstr>Correlation Analysis Highest correlation to “Affinity Index” across all questions.</vt:lpstr>
      <vt:lpstr>Q20. What are barriers to your participation in alumni activities? (Check all that apply.)</vt:lpstr>
      <vt:lpstr>Q20. What are barriers to your participation in alumni activities? (Check all that apply.) By Distance</vt:lpstr>
      <vt:lpstr>Q20. What are barriers to your participation in alumni activities? (Check all that apply.) By Era</vt:lpstr>
      <vt:lpstr>Q20. What are barriers to your participation in alumni activities? (Check all that apply.) By Donor Status</vt:lpstr>
      <vt:lpstr>Q20. What are barriers to your participation in alumni activities? (Check all that apply.) By College</vt:lpstr>
      <vt:lpstr>Q09. In which of the following organizations/activities did you participate as a student? (Check all that apply.)</vt:lpstr>
      <vt:lpstr>Q09. In which of the following organizations/activities did you participate as a student? (Check all that apply.) By Era</vt:lpstr>
      <vt:lpstr>Q09. In which of the following organizations/activities did you participate as a student? (Check all that apply.) By Donor Status</vt:lpstr>
      <vt:lpstr>Q09. In which of the following organizations/activities did you participate as a student? (Check all that apply.) By College</vt:lpstr>
      <vt:lpstr>Word Clouds</vt:lpstr>
      <vt:lpstr>Q11 - Name one person who had a special impact on your experience as a student.</vt:lpstr>
      <vt:lpstr>Q12 - Name one program or activity that had a special impact on your experience as a student.</vt:lpstr>
      <vt:lpstr>Implications</vt:lpstr>
      <vt:lpstr>Foundation Concepts Alumni Partnership Model©</vt:lpstr>
      <vt:lpstr>Implications Highlighted issues and areas of focus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Shoss</dc:creator>
  <cp:lastModifiedBy>Mary Neuenschwander</cp:lastModifiedBy>
  <cp:revision>2748</cp:revision>
  <cp:lastPrinted>2016-12-21T15:35:08Z</cp:lastPrinted>
  <dcterms:created xsi:type="dcterms:W3CDTF">2007-10-09T18:25:42Z</dcterms:created>
  <dcterms:modified xsi:type="dcterms:W3CDTF">2019-01-08T23:52:34Z</dcterms:modified>
</cp:coreProperties>
</file>